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0EB"/>
    <a:srgbClr val="FF40FF"/>
    <a:srgbClr val="F8C751"/>
    <a:srgbClr val="FAE9C9"/>
    <a:srgbClr val="FBE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29"/>
    <p:restoredTop sz="81902"/>
  </p:normalViewPr>
  <p:slideViewPr>
    <p:cSldViewPr>
      <p:cViewPr varScale="1">
        <p:scale>
          <a:sx n="105" d="100"/>
          <a:sy n="105" d="100"/>
        </p:scale>
        <p:origin x="1992"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841C28E-8993-7742-89B2-389903E32A9F}" type="datetimeFigureOut">
              <a:rPr lang="en-US" smtClean="0"/>
              <a:t>4/2/24</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DDCE0F76-FC7C-4545-8718-E1FD99061668}" type="slidenum">
              <a:rPr lang="en-US" smtClean="0"/>
              <a:t>‹#›</a:t>
            </a:fld>
            <a:endParaRPr lang="en-US" dirty="0"/>
          </a:p>
        </p:txBody>
      </p:sp>
    </p:spTree>
    <p:extLst>
      <p:ext uri="{BB962C8B-B14F-4D97-AF65-F5344CB8AC3E}">
        <p14:creationId xmlns:p14="http://schemas.microsoft.com/office/powerpoint/2010/main" val="423287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200" b="1" i="0" u="none" strike="noStrike" dirty="0">
                <a:solidFill>
                  <a:srgbClr val="000000"/>
                </a:solidFill>
                <a:effectLst/>
                <a:latin typeface="Inter" panose="02000503000000020004" pitchFamily="2" charset="0"/>
              </a:rPr>
              <a:t>SPEAKER NOTES:</a:t>
            </a:r>
          </a:p>
          <a:p>
            <a:pPr rtl="0">
              <a:spcBef>
                <a:spcPts val="1000"/>
              </a:spcBef>
              <a:spcAft>
                <a:spcPts val="1000"/>
              </a:spcAft>
            </a:pPr>
            <a:endParaRPr lang="en-AU" b="0" dirty="0">
              <a:effectLst/>
            </a:endParaRPr>
          </a:p>
          <a:p>
            <a:r>
              <a:rPr lang="en-AU" sz="1200" b="0" i="0" u="none" strike="noStrike" dirty="0">
                <a:solidFill>
                  <a:srgbClr val="000000"/>
                </a:solidFill>
                <a:effectLst/>
                <a:latin typeface="Inter" panose="02000503000000020004" pitchFamily="2" charset="0"/>
              </a:rPr>
              <a:t>Welcome!</a:t>
            </a:r>
            <a:br>
              <a:rPr lang="en-AU" sz="1200" b="0" i="0" u="none" strike="noStrike" dirty="0">
                <a:solidFill>
                  <a:srgbClr val="000000"/>
                </a:solidFill>
                <a:effectLst/>
                <a:latin typeface="Inter" panose="02000503000000020004" pitchFamily="2" charset="0"/>
              </a:rPr>
            </a:br>
            <a:br>
              <a:rPr lang="en-AU" sz="1200" b="0" i="0" u="none" strike="noStrike" dirty="0">
                <a:solidFill>
                  <a:srgbClr val="000000"/>
                </a:solidFill>
                <a:effectLst/>
                <a:latin typeface="Inter" panose="02000503000000020004" pitchFamily="2" charset="0"/>
              </a:rPr>
            </a:br>
            <a:r>
              <a:rPr lang="en-AU" sz="1200" b="0" i="0" u="none" strike="noStrike" dirty="0">
                <a:solidFill>
                  <a:srgbClr val="000000"/>
                </a:solidFill>
                <a:effectLst/>
                <a:latin typeface="Inter" panose="02000503000000020004" pitchFamily="2" charset="0"/>
              </a:rPr>
              <a:t>Today we’re going to talk about LP Gas safety during flood and storm events.</a:t>
            </a:r>
            <a:br>
              <a:rPr lang="en-AU" sz="1200" b="0" i="0" u="none" strike="noStrike" dirty="0">
                <a:solidFill>
                  <a:srgbClr val="000000"/>
                </a:solidFill>
                <a:effectLst/>
                <a:latin typeface="Inter" panose="02000503000000020004" pitchFamily="2" charset="0"/>
              </a:rPr>
            </a:br>
            <a:br>
              <a:rPr lang="en-AU" sz="1200" b="0" i="0" u="none" strike="noStrike" dirty="0">
                <a:solidFill>
                  <a:srgbClr val="000000"/>
                </a:solidFill>
                <a:effectLst/>
                <a:latin typeface="Inter" panose="02000503000000020004" pitchFamily="2" charset="0"/>
              </a:rPr>
            </a:br>
            <a:r>
              <a:rPr lang="en-AU" sz="1200" b="0" i="0" u="none" strike="noStrike" dirty="0">
                <a:solidFill>
                  <a:srgbClr val="000000"/>
                </a:solidFill>
                <a:effectLst/>
                <a:latin typeface="Inter" panose="02000503000000020004" pitchFamily="2" charset="0"/>
              </a:rPr>
              <a:t>This presentation will cover how to be LP Gas safe before, during and after a flood or storm event.</a:t>
            </a:r>
            <a:endParaRPr lang="en-US" dirty="0"/>
          </a:p>
          <a:p>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1</a:t>
            </a:fld>
            <a:endParaRPr lang="en-US" dirty="0"/>
          </a:p>
        </p:txBody>
      </p:sp>
    </p:spTree>
    <p:extLst>
      <p:ext uri="{BB962C8B-B14F-4D97-AF65-F5344CB8AC3E}">
        <p14:creationId xmlns:p14="http://schemas.microsoft.com/office/powerpoint/2010/main" val="305856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Thanks!</a:t>
            </a:r>
            <a:endParaRPr lang="en-AU" b="0" dirty="0">
              <a:effectLst/>
            </a:endParaRPr>
          </a:p>
          <a:p>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10</a:t>
            </a:fld>
            <a:endParaRPr lang="en-US" dirty="0"/>
          </a:p>
        </p:txBody>
      </p:sp>
    </p:spTree>
    <p:extLst>
      <p:ext uri="{BB962C8B-B14F-4D97-AF65-F5344CB8AC3E}">
        <p14:creationId xmlns:p14="http://schemas.microsoft.com/office/powerpoint/2010/main" val="313823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a:t>
            </a:r>
          </a:p>
          <a:p>
            <a:pPr rtl="0">
              <a:spcBef>
                <a:spcPts val="1000"/>
              </a:spcBef>
              <a:spcAft>
                <a:spcPts val="1000"/>
              </a:spcAft>
            </a:pPr>
            <a:endParaRPr lang="en-AU" b="0" dirty="0">
              <a:effectLst/>
            </a:endParaRPr>
          </a:p>
          <a:p>
            <a:pPr rtl="0">
              <a:spcBef>
                <a:spcPts val="0"/>
              </a:spcBef>
              <a:spcAft>
                <a:spcPts val="1000"/>
              </a:spcAft>
            </a:pPr>
            <a:r>
              <a:rPr lang="en-AU" sz="1800" b="0" i="0" u="none" strike="noStrike" dirty="0">
                <a:solidFill>
                  <a:srgbClr val="000000"/>
                </a:solidFill>
                <a:effectLst/>
                <a:latin typeface="Inter" panose="02000503000000020004" pitchFamily="2" charset="0"/>
              </a:rPr>
              <a:t>We’ve all seen the impact that flood and storm events have on people and communities.</a:t>
            </a:r>
          </a:p>
          <a:p>
            <a:pPr rtl="0">
              <a:spcBef>
                <a:spcPts val="0"/>
              </a:spcBef>
              <a:spcAft>
                <a:spcPts val="1000"/>
              </a:spcAft>
            </a:pPr>
            <a:endParaRPr lang="en-AU" b="0" dirty="0">
              <a:effectLst/>
            </a:endParaRPr>
          </a:p>
          <a:p>
            <a:pPr rtl="0">
              <a:spcBef>
                <a:spcPts val="0"/>
              </a:spcBef>
              <a:spcAft>
                <a:spcPts val="1000"/>
              </a:spcAft>
            </a:pPr>
            <a:r>
              <a:rPr lang="en-AU" sz="1800" b="0" i="0" u="none" strike="noStrike" dirty="0">
                <a:solidFill>
                  <a:srgbClr val="000000"/>
                </a:solidFill>
                <a:effectLst/>
                <a:latin typeface="Inter" panose="02000503000000020004" pitchFamily="2" charset="0"/>
              </a:rPr>
              <a:t>Despite this, a lot of people aren’t aware of the risks associated with the LP Gas cylinders they have around their home. For them, it’s such an ordinary part of their life that they don’t remember how dangerous it can be if handled incorrectly.</a:t>
            </a:r>
          </a:p>
          <a:p>
            <a:pPr rtl="0">
              <a:spcBef>
                <a:spcPts val="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So, what can we do to help both our site and our community prepare for a flood or storm event and what can we do to help them recover?</a:t>
            </a:r>
            <a:endParaRPr lang="en-AU" b="0" dirty="0">
              <a:effectLst/>
            </a:endParaRPr>
          </a:p>
          <a:p>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2</a:t>
            </a:fld>
            <a:endParaRPr lang="en-US" dirty="0"/>
          </a:p>
        </p:txBody>
      </p:sp>
    </p:spTree>
    <p:extLst>
      <p:ext uri="{BB962C8B-B14F-4D97-AF65-F5344CB8AC3E}">
        <p14:creationId xmlns:p14="http://schemas.microsoft.com/office/powerpoint/2010/main" val="175289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When we’re thinking about LP Gas safety during flood or storm events, we need to consider 3 key periods: before, during and after. At each stage we’ll need to do different things to give our community the best opportunity to bounce back.</a:t>
            </a:r>
            <a:endParaRPr lang="en-AU" b="0" dirty="0">
              <a:effectLst/>
            </a:endParaRPr>
          </a:p>
          <a:p>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3</a:t>
            </a:fld>
            <a:endParaRPr lang="en-US" dirty="0"/>
          </a:p>
        </p:txBody>
      </p:sp>
    </p:spTree>
    <p:extLst>
      <p:ext uri="{BB962C8B-B14F-4D97-AF65-F5344CB8AC3E}">
        <p14:creationId xmlns:p14="http://schemas.microsoft.com/office/powerpoint/2010/main" val="239188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The first thing to consider if we’re in a flood-prone area is how prepared our site is. It’s a good idea to make sure the following three things are in place and that our team is well versed in what to do with them.</a:t>
            </a:r>
          </a:p>
          <a:p>
            <a:pPr rtl="0">
              <a:spcBef>
                <a:spcPts val="1000"/>
              </a:spcBef>
              <a:spcAft>
                <a:spcPts val="1000"/>
              </a:spcAft>
            </a:pPr>
            <a:endParaRPr lang="en-AU" b="0" dirty="0">
              <a:effectLst/>
            </a:endParaRPr>
          </a:p>
          <a:p>
            <a:pPr rtl="0">
              <a:spcBef>
                <a:spcPts val="0"/>
              </a:spcBef>
              <a:spcAft>
                <a:spcPts val="0"/>
              </a:spcAft>
            </a:pPr>
            <a:r>
              <a:rPr lang="en-AU" sz="1800" b="0" i="0" u="none" strike="noStrike" dirty="0">
                <a:solidFill>
                  <a:srgbClr val="000000"/>
                </a:solidFill>
                <a:effectLst/>
                <a:latin typeface="Inter" panose="02000503000000020004" pitchFamily="2" charset="0"/>
              </a:rPr>
              <a:t>A flood mitigation plan will identify ways that we can prepare for, respond to, reduce damage from and recover from a flood or storm event.</a:t>
            </a:r>
          </a:p>
          <a:p>
            <a:pPr rtl="0">
              <a:spcBef>
                <a:spcPts val="0"/>
              </a:spcBef>
              <a:spcAft>
                <a:spcPts val="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An emergency response plan is a written set of instructions that outlines what workers should do in an emergency. It will apply to any emergency but should consider what to do in the event of a flood or storm event.</a:t>
            </a:r>
          </a:p>
          <a:p>
            <a:pPr rtl="0">
              <a:spcBef>
                <a:spcPts val="1000"/>
              </a:spcBef>
              <a:spcAft>
                <a:spcPts val="1000"/>
              </a:spcAft>
            </a:pPr>
            <a:endParaRPr lang="en-AU" b="0" dirty="0">
              <a:effectLst/>
            </a:endParaRPr>
          </a:p>
          <a:p>
            <a:pPr rtl="0">
              <a:spcBef>
                <a:spcPts val="0"/>
              </a:spcBef>
              <a:spcAft>
                <a:spcPts val="0"/>
              </a:spcAft>
            </a:pPr>
            <a:r>
              <a:rPr lang="en-AU" sz="1800" b="0" i="0" u="none" strike="noStrike" dirty="0">
                <a:solidFill>
                  <a:srgbClr val="000000"/>
                </a:solidFill>
                <a:effectLst/>
                <a:latin typeface="Inter" panose="02000503000000020004" pitchFamily="2" charset="0"/>
              </a:rPr>
              <a:t>Business continuity planning helps our business respond to unexpected events and situations which can interrupt our operations. It helps us identify, prevent or reduce risks that are out of our control as well as respond and recover if an incident or crisis occurs.</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4</a:t>
            </a:fld>
            <a:endParaRPr lang="en-US" dirty="0"/>
          </a:p>
        </p:txBody>
      </p:sp>
    </p:spTree>
    <p:extLst>
      <p:ext uri="{BB962C8B-B14F-4D97-AF65-F5344CB8AC3E}">
        <p14:creationId xmlns:p14="http://schemas.microsoft.com/office/powerpoint/2010/main" val="223540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We won’t always receive a lot of warning before a flood arrives so it’s important to know what’s important and what’s not.</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On site, we should secure as much as we can. This means locking up all cages and securing everything movable to a fixed structure. We should also isolate as much as we can, paying special attention to pumps, motors and the power supply.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When it comes to helping the community, the most important things we can do are to make sure all the cylinders we install are fully compliant. This includes checking back on refillable cylinders as we all know that sometimes customers make changes to their property that results in the cylinder installation no longer being compliant!</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We should also encourage all customers to tether their cylinders to a fixed structure. This will usually be the side of their house.</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5</a:t>
            </a:fld>
            <a:endParaRPr lang="en-US" dirty="0"/>
          </a:p>
        </p:txBody>
      </p:sp>
    </p:spTree>
    <p:extLst>
      <p:ext uri="{BB962C8B-B14F-4D97-AF65-F5344CB8AC3E}">
        <p14:creationId xmlns:p14="http://schemas.microsoft.com/office/powerpoint/2010/main" val="17199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a:t>
            </a:r>
            <a:r>
              <a:rPr lang="en-AU" sz="1800" b="0" i="0" u="none" strike="noStrike" dirty="0">
                <a:solidFill>
                  <a:srgbClr val="000000"/>
                </a:solidFill>
                <a:effectLst/>
                <a:latin typeface="Inter" panose="02000503000000020004" pitchFamily="2" charset="0"/>
              </a:rPr>
              <a:t>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The single most important thing to do when a flood or storm occurs is to keep ourselves safe.</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Monitor the situation, consider our recovery plan and adapt it if needed.</a:t>
            </a:r>
          </a:p>
          <a:p>
            <a:pPr rtl="0">
              <a:spcBef>
                <a:spcPts val="1000"/>
              </a:spcBef>
              <a:spcAft>
                <a:spcPts val="1000"/>
              </a:spcAft>
            </a:pPr>
            <a:endParaRPr lang="en-AU" b="0" dirty="0">
              <a:effectLst/>
            </a:endParaRPr>
          </a:p>
          <a:p>
            <a:pPr rtl="0">
              <a:spcBef>
                <a:spcPts val="0"/>
              </a:spcBef>
              <a:spcAft>
                <a:spcPts val="0"/>
              </a:spcAft>
            </a:pPr>
            <a:r>
              <a:rPr lang="en-AU" sz="1800" b="0" i="0" u="none" strike="noStrike" dirty="0">
                <a:solidFill>
                  <a:srgbClr val="000000"/>
                </a:solidFill>
                <a:effectLst/>
                <a:latin typeface="Inter" panose="02000503000000020004" pitchFamily="2" charset="0"/>
              </a:rPr>
              <a:t>Make sure our customer service teams are informed, appropriately resourced and able to deliver relevant information to customers. If we need additional support here, there are a range of resources to help. There’s a link at the end of the presentation.</a:t>
            </a:r>
            <a:endParaRPr lang="en-AU" b="0" dirty="0">
              <a:effectLst/>
            </a:endParaRPr>
          </a:p>
          <a:p>
            <a:pPr rtl="0">
              <a:spcBef>
                <a:spcPts val="0"/>
              </a:spcBef>
              <a:spcAft>
                <a:spcPts val="0"/>
              </a:spcAft>
            </a:pPr>
            <a:br>
              <a:rPr lang="en-AU" b="0" dirty="0">
                <a:effectLst/>
              </a:rPr>
            </a:br>
            <a:r>
              <a:rPr lang="en-AU" sz="1800" b="0" i="0" u="none" strike="noStrike" dirty="0">
                <a:solidFill>
                  <a:srgbClr val="000000"/>
                </a:solidFill>
                <a:effectLst/>
                <a:latin typeface="Inter" panose="02000503000000020004" pitchFamily="2" charset="0"/>
              </a:rPr>
              <a:t>We can also reach out directly to our customers to make sure they’re safe. We can either do this directly through phone calls or share our LP Gas flood safety resources via Facebook, text, email print or more.</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6</a:t>
            </a:fld>
            <a:endParaRPr lang="en-US" dirty="0"/>
          </a:p>
        </p:txBody>
      </p:sp>
    </p:spTree>
    <p:extLst>
      <p:ext uri="{BB962C8B-B14F-4D97-AF65-F5344CB8AC3E}">
        <p14:creationId xmlns:p14="http://schemas.microsoft.com/office/powerpoint/2010/main" val="94630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During the event is when the bulk of our work will take place. If we’ve put in place the things we discussed previously then our team should be well briefed on how to respond.</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One of the first things we should do is reach out to customers who may have been affected by the event. This will help identify those most in need of help but will also help us begin to track the number of cylinders that have been lost during the flood or storm event.</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LP Gas fitters should make sure they order additional pigtails and regulators to cope with the increased demand.</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It’s also important that drivers are well acquainted with the procedures we have in place as they’ll likely be the ones interacting with customers.</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Always remember that if you have any doubts, call 000 and wait for emergency services to arrive.</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7</a:t>
            </a:fld>
            <a:endParaRPr lang="en-US" dirty="0"/>
          </a:p>
        </p:txBody>
      </p:sp>
    </p:spTree>
    <p:extLst>
      <p:ext uri="{BB962C8B-B14F-4D97-AF65-F5344CB8AC3E}">
        <p14:creationId xmlns:p14="http://schemas.microsoft.com/office/powerpoint/2010/main" val="246803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No matter how prepared our community is, recovering and assessing cylinders will be a significant part of our post-flood response.</a:t>
            </a:r>
          </a:p>
          <a:p>
            <a:pPr rtl="0">
              <a:spcBef>
                <a:spcPts val="1000"/>
              </a:spcBef>
              <a:spcAft>
                <a:spcPts val="1000"/>
              </a:spcAft>
            </a:pPr>
            <a:endParaRPr lang="en-AU" sz="1800" b="0" i="0" u="none" strike="noStrike" dirty="0">
              <a:solidFill>
                <a:srgbClr val="000000"/>
              </a:solidFill>
              <a:effectLst/>
              <a:latin typeface="Inter" panose="02000503000000020004" pitchFamily="2" charset="0"/>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If the cylinder hasn’t been isolated and it’s safe to do so, turn off the gas.</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Keep the area clear of people, pets and ignition sources such as flames, sparks, smokers, or electrical appliances.</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If you have any doubts about your safety or the safety of others in the area, keep clear and contact emergency services on 000.</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8</a:t>
            </a:fld>
            <a:endParaRPr lang="en-US" dirty="0"/>
          </a:p>
        </p:txBody>
      </p:sp>
    </p:spTree>
    <p:extLst>
      <p:ext uri="{BB962C8B-B14F-4D97-AF65-F5344CB8AC3E}">
        <p14:creationId xmlns:p14="http://schemas.microsoft.com/office/powerpoint/2010/main" val="283870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1000"/>
              </a:spcAft>
            </a:pPr>
            <a:r>
              <a:rPr lang="en-AU" sz="1800" b="1" i="0" u="none" strike="noStrike" dirty="0">
                <a:solidFill>
                  <a:srgbClr val="000000"/>
                </a:solidFill>
                <a:effectLst/>
                <a:latin typeface="Inter" panose="02000503000000020004" pitchFamily="2" charset="0"/>
              </a:rPr>
              <a:t>SPEAKER NOTES: </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Thanks for taking the time to learn about LP Gas safety during a flood or storm event. If there’s one thing that to take away from this it’s that your personal safety is the most important thing. No matter what, don’t put yourself at risk unnecessarily. If you have any doubts or see anything dangerous, call emergency services on 000.</a:t>
            </a:r>
          </a:p>
          <a:p>
            <a:pPr rtl="0">
              <a:spcBef>
                <a:spcPts val="1000"/>
              </a:spcBef>
              <a:spcAft>
                <a:spcPts val="1000"/>
              </a:spcAft>
            </a:pP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To learn more, scan the QR code to access a range of helpful documents. There are several resources that we can distribute to our local community to help them do their part.</a:t>
            </a:r>
            <a:endParaRPr lang="en-AU" b="0" dirty="0">
              <a:effectLst/>
            </a:endParaRPr>
          </a:p>
          <a:p>
            <a:pPr rtl="0">
              <a:spcBef>
                <a:spcPts val="1000"/>
              </a:spcBef>
              <a:spcAft>
                <a:spcPts val="1000"/>
              </a:spcAft>
            </a:pPr>
            <a:r>
              <a:rPr lang="en-AU" sz="1800" b="0" i="0" u="none" strike="noStrike" dirty="0">
                <a:solidFill>
                  <a:srgbClr val="000000"/>
                </a:solidFill>
                <a:effectLst/>
                <a:latin typeface="Inter" panose="02000503000000020004" pitchFamily="2" charset="0"/>
              </a:rPr>
              <a:t>Does anyone have any questions?</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DDCE0F76-FC7C-4545-8718-E1FD99061668}" type="slidenum">
              <a:rPr lang="en-US" smtClean="0"/>
              <a:t>9</a:t>
            </a:fld>
            <a:endParaRPr lang="en-US" dirty="0"/>
          </a:p>
        </p:txBody>
      </p:sp>
    </p:spTree>
    <p:extLst>
      <p:ext uri="{BB962C8B-B14F-4D97-AF65-F5344CB8AC3E}">
        <p14:creationId xmlns:p14="http://schemas.microsoft.com/office/powerpoint/2010/main" val="365809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EB">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4E63BE-EFDB-F759-0C74-50D5ECBCFFA5}"/>
              </a:ext>
            </a:extLst>
          </p:cNvPr>
          <p:cNvSpPr/>
          <p:nvPr userDrawn="1"/>
        </p:nvSpPr>
        <p:spPr>
          <a:xfrm>
            <a:off x="0" y="0"/>
            <a:ext cx="20104100" cy="11309350"/>
          </a:xfrm>
          <a:prstGeom prst="rect">
            <a:avLst/>
          </a:prstGeom>
          <a:solidFill>
            <a:srgbClr val="FA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colorful circles with black background&#10;&#10;Description automatically generated">
            <a:extLst>
              <a:ext uri="{FF2B5EF4-FFF2-40B4-BE49-F238E27FC236}">
                <a16:creationId xmlns:a16="http://schemas.microsoft.com/office/drawing/2014/main" id="{E73C6610-F800-C7D3-3AD2-DE11C711796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214850" y="9845675"/>
            <a:ext cx="2532536" cy="117773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D7C7B8-E932-A444-9256-EA64493440B4}"/>
              </a:ext>
            </a:extLst>
          </p:cNvPr>
          <p:cNvPicPr>
            <a:picLocks noChangeAspect="1"/>
          </p:cNvPicPr>
          <p:nvPr/>
        </p:nvPicPr>
        <p:blipFill rotWithShape="1">
          <a:blip r:embed="rId3">
            <a:extLst>
              <a:ext uri="{28A0092B-C50C-407E-A947-70E740481C1C}">
                <a14:useLocalDpi xmlns:a14="http://schemas.microsoft.com/office/drawing/2010/main" val="0"/>
              </a:ext>
            </a:extLst>
          </a:blip>
          <a:srcRect t="36241" b="34889"/>
          <a:stretch/>
        </p:blipFill>
        <p:spPr>
          <a:xfrm>
            <a:off x="302038" y="244475"/>
            <a:ext cx="19503611" cy="10744199"/>
          </a:xfrm>
          <a:prstGeom prst="rect">
            <a:avLst/>
          </a:prstGeom>
        </p:spPr>
      </p:pic>
      <p:sp>
        <p:nvSpPr>
          <p:cNvPr id="2" name="object 2"/>
          <p:cNvSpPr/>
          <p:nvPr/>
        </p:nvSpPr>
        <p:spPr>
          <a:xfrm>
            <a:off x="17587957" y="10601141"/>
            <a:ext cx="25400" cy="196215"/>
          </a:xfrm>
          <a:custGeom>
            <a:avLst/>
            <a:gdLst/>
            <a:ahLst/>
            <a:cxnLst/>
            <a:rect l="l" t="t" r="r" b="b"/>
            <a:pathLst>
              <a:path w="25400" h="196215">
                <a:moveTo>
                  <a:pt x="23821" y="0"/>
                </a:moveTo>
                <a:lnTo>
                  <a:pt x="1340" y="0"/>
                </a:lnTo>
                <a:lnTo>
                  <a:pt x="0" y="1329"/>
                </a:lnTo>
                <a:lnTo>
                  <a:pt x="0" y="192706"/>
                </a:lnTo>
                <a:lnTo>
                  <a:pt x="0" y="194580"/>
                </a:lnTo>
                <a:lnTo>
                  <a:pt x="1340" y="195920"/>
                </a:lnTo>
                <a:lnTo>
                  <a:pt x="23821" y="195920"/>
                </a:lnTo>
                <a:lnTo>
                  <a:pt x="25161" y="194580"/>
                </a:lnTo>
                <a:lnTo>
                  <a:pt x="25161" y="1329"/>
                </a:lnTo>
                <a:lnTo>
                  <a:pt x="23821" y="0"/>
                </a:lnTo>
                <a:close/>
              </a:path>
            </a:pathLst>
          </a:custGeom>
          <a:solidFill>
            <a:srgbClr val="000000"/>
          </a:solidFill>
        </p:spPr>
        <p:txBody>
          <a:bodyPr wrap="square" lIns="0" tIns="0" rIns="0" bIns="0" rtlCol="0"/>
          <a:lstStyle/>
          <a:p>
            <a:endParaRPr dirty="0"/>
          </a:p>
        </p:txBody>
      </p:sp>
      <p:sp>
        <p:nvSpPr>
          <p:cNvPr id="25" name="object 25"/>
          <p:cNvSpPr txBox="1">
            <a:spLocks noGrp="1"/>
          </p:cNvSpPr>
          <p:nvPr>
            <p:ph type="title" idx="4294967295"/>
          </p:nvPr>
        </p:nvSpPr>
        <p:spPr>
          <a:xfrm>
            <a:off x="715115" y="704545"/>
            <a:ext cx="6477000" cy="3320140"/>
          </a:xfrm>
          <a:prstGeom prst="rect">
            <a:avLst/>
          </a:prstGeom>
        </p:spPr>
        <p:txBody>
          <a:bodyPr vert="horz" wrap="square" lIns="0" tIns="11430" rIns="0" bIns="0" rtlCol="0">
            <a:spAutoFit/>
          </a:bodyPr>
          <a:lstStyle/>
          <a:p>
            <a:pPr marL="12700">
              <a:lnSpc>
                <a:spcPts val="12910"/>
              </a:lnSpc>
              <a:spcBef>
                <a:spcPts val="90"/>
              </a:spcBef>
            </a:pPr>
            <a:r>
              <a:rPr lang="en-AU" sz="11550" dirty="0">
                <a:solidFill>
                  <a:srgbClr val="F8C751"/>
                </a:solidFill>
                <a:latin typeface="Helvetica Light" panose="020B0403020202020204" pitchFamily="34" charset="0"/>
              </a:rPr>
              <a:t>LP GAS</a:t>
            </a:r>
            <a:endParaRPr sz="11550" dirty="0">
              <a:latin typeface="Helvetica Light" panose="020B0403020202020204" pitchFamily="34" charset="0"/>
            </a:endParaRPr>
          </a:p>
          <a:p>
            <a:pPr marL="12700">
              <a:lnSpc>
                <a:spcPts val="12910"/>
              </a:lnSpc>
            </a:pPr>
            <a:r>
              <a:rPr sz="11550" b="1" dirty="0">
                <a:solidFill>
                  <a:srgbClr val="F8C751"/>
                </a:solidFill>
                <a:latin typeface="Helvetica" pitchFamily="2" charset="0"/>
              </a:rPr>
              <a:t>SAFETY</a:t>
            </a:r>
            <a:endParaRPr sz="11550" b="1" dirty="0">
              <a:latin typeface="Helvetica" pitchFamily="2" charset="0"/>
            </a:endParaRPr>
          </a:p>
        </p:txBody>
      </p:sp>
      <p:sp>
        <p:nvSpPr>
          <p:cNvPr id="26" name="object 26"/>
          <p:cNvSpPr txBox="1"/>
          <p:nvPr/>
        </p:nvSpPr>
        <p:spPr>
          <a:xfrm>
            <a:off x="704651" y="3981932"/>
            <a:ext cx="6180455" cy="504625"/>
          </a:xfrm>
          <a:prstGeom prst="rect">
            <a:avLst/>
          </a:prstGeom>
        </p:spPr>
        <p:txBody>
          <a:bodyPr vert="horz" wrap="square" lIns="0" tIns="12065" rIns="0" bIns="0" rtlCol="0">
            <a:spAutoFit/>
          </a:bodyPr>
          <a:lstStyle/>
          <a:p>
            <a:pPr marL="12700">
              <a:lnSpc>
                <a:spcPct val="100000"/>
              </a:lnSpc>
              <a:spcBef>
                <a:spcPts val="95"/>
              </a:spcBef>
            </a:pPr>
            <a:r>
              <a:rPr lang="en-AU" sz="3200" b="1" dirty="0">
                <a:solidFill>
                  <a:schemeClr val="bg1"/>
                </a:solidFill>
                <a:latin typeface="Helvetica" pitchFamily="2" charset="0"/>
                <a:cs typeface="Arial"/>
              </a:rPr>
              <a:t>FLOODS AND STORM EVENTS.</a:t>
            </a:r>
            <a:endParaRPr sz="3200" dirty="0">
              <a:solidFill>
                <a:schemeClr val="bg1"/>
              </a:solidFill>
              <a:latin typeface="Helvetica" pitchFamily="2" charset="0"/>
              <a:cs typeface="Arial"/>
            </a:endParaRPr>
          </a:p>
        </p:txBody>
      </p:sp>
      <p:pic>
        <p:nvPicPr>
          <p:cNvPr id="30" name="Picture 29" descr="A group of white circles with white text&#10;&#10;Description automatically generated">
            <a:extLst>
              <a:ext uri="{FF2B5EF4-FFF2-40B4-BE49-F238E27FC236}">
                <a16:creationId xmlns:a16="http://schemas.microsoft.com/office/drawing/2014/main" id="{79811266-2E23-571A-FCF2-E5933FB45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9995" y="9371264"/>
            <a:ext cx="2644655" cy="1229877"/>
          </a:xfrm>
          <a:prstGeom prst="rect">
            <a:avLst/>
          </a:prstGeom>
        </p:spPr>
      </p:pic>
      <p:sp>
        <p:nvSpPr>
          <p:cNvPr id="3" name="Rectangle 2">
            <a:extLst>
              <a:ext uri="{FF2B5EF4-FFF2-40B4-BE49-F238E27FC236}">
                <a16:creationId xmlns:a16="http://schemas.microsoft.com/office/drawing/2014/main" id="{34C60296-8646-09D4-108C-593907D84820}"/>
              </a:ext>
            </a:extLst>
          </p:cNvPr>
          <p:cNvSpPr/>
          <p:nvPr/>
        </p:nvSpPr>
        <p:spPr>
          <a:xfrm>
            <a:off x="905360" y="10081242"/>
            <a:ext cx="6477000" cy="4135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14BFA6C-5805-74A1-A330-3F3D8382CC7F}"/>
              </a:ext>
            </a:extLst>
          </p:cNvPr>
          <p:cNvSpPr/>
          <p:nvPr/>
        </p:nvSpPr>
        <p:spPr>
          <a:xfrm>
            <a:off x="720600" y="10081242"/>
            <a:ext cx="390092" cy="4135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DDB76FA-4147-917F-1906-7E44D43F6956}"/>
              </a:ext>
            </a:extLst>
          </p:cNvPr>
          <p:cNvSpPr/>
          <p:nvPr/>
        </p:nvSpPr>
        <p:spPr>
          <a:xfrm>
            <a:off x="7200984" y="10081242"/>
            <a:ext cx="390092" cy="4135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42">
            <a:extLst>
              <a:ext uri="{FF2B5EF4-FFF2-40B4-BE49-F238E27FC236}">
                <a16:creationId xmlns:a16="http://schemas.microsoft.com/office/drawing/2014/main" id="{68A46457-F8AC-68C0-3153-3CDD25021F3D}"/>
              </a:ext>
            </a:extLst>
          </p:cNvPr>
          <p:cNvSpPr txBox="1"/>
          <p:nvPr/>
        </p:nvSpPr>
        <p:spPr>
          <a:xfrm>
            <a:off x="919030" y="10187982"/>
            <a:ext cx="6477000" cy="200055"/>
          </a:xfrm>
          <a:prstGeom prst="rect">
            <a:avLst/>
          </a:prstGeom>
        </p:spPr>
        <p:txBody>
          <a:bodyPr vert="horz" wrap="square" lIns="0" tIns="15240" rIns="0" bIns="0" rtlCol="0">
            <a:spAutoFit/>
          </a:bodyPr>
          <a:lstStyle/>
          <a:p>
            <a:pPr marL="12700">
              <a:spcBef>
                <a:spcPts val="120"/>
              </a:spcBef>
            </a:pPr>
            <a:r>
              <a:rPr lang="en-AU" sz="1200" dirty="0">
                <a:latin typeface="Helvetica" pitchFamily="2" charset="0"/>
                <a:cs typeface="Arial"/>
              </a:rPr>
              <a:t>For</a:t>
            </a:r>
            <a:r>
              <a:rPr lang="en-AU" sz="1200" spc="120" dirty="0">
                <a:latin typeface="Helvetica" pitchFamily="2" charset="0"/>
                <a:cs typeface="Arial"/>
              </a:rPr>
              <a:t> </a:t>
            </a:r>
            <a:r>
              <a:rPr lang="en-AU" sz="1200" dirty="0">
                <a:latin typeface="Helvetica" pitchFamily="2" charset="0"/>
                <a:cs typeface="Arial"/>
              </a:rPr>
              <a:t>additional</a:t>
            </a:r>
            <a:r>
              <a:rPr lang="en-AU" sz="1200" spc="120" dirty="0">
                <a:latin typeface="Helvetica" pitchFamily="2" charset="0"/>
                <a:cs typeface="Arial"/>
              </a:rPr>
              <a:t> </a:t>
            </a:r>
            <a:r>
              <a:rPr lang="en-AU" sz="1200" dirty="0">
                <a:latin typeface="Helvetica" pitchFamily="2" charset="0"/>
                <a:cs typeface="Arial"/>
              </a:rPr>
              <a:t>information</a:t>
            </a:r>
            <a:r>
              <a:rPr lang="en-AU" sz="1200" spc="125" dirty="0">
                <a:latin typeface="Helvetica" pitchFamily="2" charset="0"/>
                <a:cs typeface="Arial"/>
              </a:rPr>
              <a:t> </a:t>
            </a:r>
            <a:r>
              <a:rPr lang="en-AU" sz="1200" dirty="0">
                <a:latin typeface="Helvetica" pitchFamily="2" charset="0"/>
                <a:cs typeface="Arial"/>
              </a:rPr>
              <a:t>and</a:t>
            </a:r>
            <a:r>
              <a:rPr lang="en-AU" sz="1200" spc="120" dirty="0">
                <a:latin typeface="Helvetica" pitchFamily="2" charset="0"/>
                <a:cs typeface="Arial"/>
              </a:rPr>
              <a:t> </a:t>
            </a:r>
            <a:r>
              <a:rPr lang="en-AU" sz="1200" spc="-30" dirty="0">
                <a:latin typeface="Helvetica" pitchFamily="2" charset="0"/>
                <a:cs typeface="Arial"/>
              </a:rPr>
              <a:t>LP</a:t>
            </a:r>
            <a:r>
              <a:rPr lang="en-AU" sz="1200" spc="125" dirty="0">
                <a:latin typeface="Helvetica" pitchFamily="2" charset="0"/>
                <a:cs typeface="Arial"/>
              </a:rPr>
              <a:t> </a:t>
            </a:r>
            <a:r>
              <a:rPr lang="en-AU" sz="1200" spc="-20" dirty="0">
                <a:latin typeface="Helvetica" pitchFamily="2" charset="0"/>
                <a:cs typeface="Arial"/>
              </a:rPr>
              <a:t>Gas</a:t>
            </a:r>
            <a:r>
              <a:rPr lang="en-AU" sz="1200" spc="120" dirty="0">
                <a:latin typeface="Helvetica" pitchFamily="2" charset="0"/>
                <a:cs typeface="Arial"/>
              </a:rPr>
              <a:t> </a:t>
            </a:r>
            <a:r>
              <a:rPr lang="en-AU" sz="1200" spc="50" dirty="0">
                <a:latin typeface="Helvetica" pitchFamily="2" charset="0"/>
                <a:cs typeface="Arial"/>
              </a:rPr>
              <a:t>safety</a:t>
            </a:r>
            <a:r>
              <a:rPr lang="en-AU" sz="1200" spc="120" dirty="0">
                <a:latin typeface="Helvetica" pitchFamily="2" charset="0"/>
                <a:cs typeface="Arial"/>
              </a:rPr>
              <a:t> </a:t>
            </a:r>
            <a:r>
              <a:rPr lang="en-AU" sz="1200" dirty="0">
                <a:latin typeface="Helvetica" pitchFamily="2" charset="0"/>
                <a:cs typeface="Arial"/>
              </a:rPr>
              <a:t>resources,</a:t>
            </a:r>
            <a:r>
              <a:rPr lang="en-AU" sz="1200" spc="125" dirty="0">
                <a:latin typeface="Helvetica" pitchFamily="2" charset="0"/>
                <a:cs typeface="Arial"/>
              </a:rPr>
              <a:t> </a:t>
            </a:r>
            <a:r>
              <a:rPr lang="en-AU" sz="1200" dirty="0">
                <a:latin typeface="Helvetica" pitchFamily="2" charset="0"/>
                <a:cs typeface="Arial"/>
              </a:rPr>
              <a:t>visit:</a:t>
            </a:r>
            <a:r>
              <a:rPr lang="en-AU" sz="1200" spc="120" dirty="0">
                <a:latin typeface="Helvetica" pitchFamily="2" charset="0"/>
                <a:cs typeface="Arial"/>
              </a:rPr>
              <a:t> </a:t>
            </a:r>
            <a:r>
              <a:rPr lang="en-AU" sz="1200" dirty="0" err="1">
                <a:effectLst/>
                <a:latin typeface="Helvetica" pitchFamily="2" charset="0"/>
              </a:rPr>
              <a:t>gasenergyaus.au</a:t>
            </a:r>
            <a:r>
              <a:rPr lang="en-AU" sz="1200" dirty="0">
                <a:effectLst/>
                <a:latin typeface="Helvetica" pitchFamily="2" charset="0"/>
              </a:rPr>
              <a:t>/</a:t>
            </a:r>
            <a:r>
              <a:rPr lang="en-AU" sz="1200" dirty="0" err="1">
                <a:effectLst/>
                <a:latin typeface="Helvetica" pitchFamily="2" charset="0"/>
              </a:rPr>
              <a:t>policies.html</a:t>
            </a:r>
            <a:endParaRPr lang="en-AU" sz="1200" dirty="0">
              <a:effectLst/>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6C44D6-6A7E-8CDB-2EC7-8BF89C397B01}"/>
              </a:ext>
            </a:extLst>
          </p:cNvPr>
          <p:cNvPicPr>
            <a:picLocks noChangeAspect="1"/>
          </p:cNvPicPr>
          <p:nvPr/>
        </p:nvPicPr>
        <p:blipFill rotWithShape="1">
          <a:blip r:embed="rId3">
            <a:extLst>
              <a:ext uri="{28A0092B-C50C-407E-A947-70E740481C1C}">
                <a14:useLocalDpi xmlns:a14="http://schemas.microsoft.com/office/drawing/2010/main" val="0"/>
              </a:ext>
            </a:extLst>
          </a:blip>
          <a:srcRect t="42455" b="29055"/>
          <a:stretch/>
        </p:blipFill>
        <p:spPr>
          <a:xfrm>
            <a:off x="298452" y="320675"/>
            <a:ext cx="19507198" cy="10584949"/>
          </a:xfrm>
          <a:prstGeom prst="rect">
            <a:avLst/>
          </a:prstGeom>
        </p:spPr>
      </p:pic>
      <p:sp>
        <p:nvSpPr>
          <p:cNvPr id="18" name="object 18"/>
          <p:cNvSpPr txBox="1">
            <a:spLocks noGrp="1"/>
          </p:cNvSpPr>
          <p:nvPr>
            <p:ph type="title" idx="4294967295"/>
          </p:nvPr>
        </p:nvSpPr>
        <p:spPr>
          <a:xfrm>
            <a:off x="689736" y="8145079"/>
            <a:ext cx="11040881" cy="1703415"/>
          </a:xfrm>
          <a:prstGeom prst="rect">
            <a:avLst/>
          </a:prstGeom>
        </p:spPr>
        <p:txBody>
          <a:bodyPr vert="horz" wrap="square" lIns="0" tIns="263525" rIns="0" bIns="0" rtlCol="0">
            <a:spAutoFit/>
          </a:bodyPr>
          <a:lstStyle/>
          <a:p>
            <a:pPr marL="12700" marR="5080">
              <a:lnSpc>
                <a:spcPts val="11960"/>
              </a:lnSpc>
              <a:spcBef>
                <a:spcPts val="2075"/>
              </a:spcBef>
            </a:pPr>
            <a:r>
              <a:rPr sz="7000" dirty="0">
                <a:solidFill>
                  <a:srgbClr val="F8C751"/>
                </a:solidFill>
                <a:latin typeface="Helvetica Light" panose="020B0403020202020204" pitchFamily="34" charset="0"/>
              </a:rPr>
              <a:t>STAY </a:t>
            </a:r>
            <a:r>
              <a:rPr sz="7000" dirty="0">
                <a:solidFill>
                  <a:srgbClr val="F8C751"/>
                </a:solidFill>
                <a:latin typeface="Helvetica Light" panose="020B0403020202020204" pitchFamily="34" charset="0"/>
                <a:cs typeface="Arial"/>
              </a:rPr>
              <a:t>LP GAS </a:t>
            </a:r>
            <a:r>
              <a:rPr sz="7000" b="1" dirty="0">
                <a:solidFill>
                  <a:srgbClr val="F8C751"/>
                </a:solidFill>
                <a:latin typeface="Helvetica" pitchFamily="2" charset="0"/>
              </a:rPr>
              <a:t>SAFE</a:t>
            </a:r>
            <a:endParaRPr sz="7000" b="1" dirty="0">
              <a:latin typeface="Helvetica" pitchFamily="2" charset="0"/>
              <a:cs typeface="Arial"/>
            </a:endParaRPr>
          </a:p>
        </p:txBody>
      </p:sp>
      <p:sp>
        <p:nvSpPr>
          <p:cNvPr id="21" name="Rectangle 20">
            <a:extLst>
              <a:ext uri="{FF2B5EF4-FFF2-40B4-BE49-F238E27FC236}">
                <a16:creationId xmlns:a16="http://schemas.microsoft.com/office/drawing/2014/main" id="{D2E3F82C-36BF-7C75-F6EC-288425A17CCA}"/>
              </a:ext>
            </a:extLst>
          </p:cNvPr>
          <p:cNvSpPr/>
          <p:nvPr/>
        </p:nvSpPr>
        <p:spPr>
          <a:xfrm>
            <a:off x="905360" y="10081242"/>
            <a:ext cx="6477000" cy="4135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0D6D97D-001D-FD46-5AF0-83E9CBAE3144}"/>
              </a:ext>
            </a:extLst>
          </p:cNvPr>
          <p:cNvSpPr/>
          <p:nvPr/>
        </p:nvSpPr>
        <p:spPr>
          <a:xfrm>
            <a:off x="720600" y="10081242"/>
            <a:ext cx="390092" cy="4135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B7EA186-AE11-4578-E185-E55D219B91AF}"/>
              </a:ext>
            </a:extLst>
          </p:cNvPr>
          <p:cNvSpPr/>
          <p:nvPr/>
        </p:nvSpPr>
        <p:spPr>
          <a:xfrm>
            <a:off x="7200984" y="10081242"/>
            <a:ext cx="390092" cy="4135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group of white circles with white text&#10;&#10;Description automatically generated">
            <a:extLst>
              <a:ext uri="{FF2B5EF4-FFF2-40B4-BE49-F238E27FC236}">
                <a16:creationId xmlns:a16="http://schemas.microsoft.com/office/drawing/2014/main" id="{47917EA2-7A7C-9751-0DB6-9E88F7D59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2648" y="9233740"/>
            <a:ext cx="3232760" cy="1503371"/>
          </a:xfrm>
          <a:prstGeom prst="rect">
            <a:avLst/>
          </a:prstGeom>
        </p:spPr>
      </p:pic>
      <p:sp>
        <p:nvSpPr>
          <p:cNvPr id="5" name="object 42">
            <a:extLst>
              <a:ext uri="{FF2B5EF4-FFF2-40B4-BE49-F238E27FC236}">
                <a16:creationId xmlns:a16="http://schemas.microsoft.com/office/drawing/2014/main" id="{44670FFD-FDF5-43D7-D0AE-084561FEE116}"/>
              </a:ext>
            </a:extLst>
          </p:cNvPr>
          <p:cNvSpPr txBox="1"/>
          <p:nvPr/>
        </p:nvSpPr>
        <p:spPr>
          <a:xfrm>
            <a:off x="919030" y="10187982"/>
            <a:ext cx="6477000" cy="200055"/>
          </a:xfrm>
          <a:prstGeom prst="rect">
            <a:avLst/>
          </a:prstGeom>
        </p:spPr>
        <p:txBody>
          <a:bodyPr vert="horz" wrap="square" lIns="0" tIns="15240" rIns="0" bIns="0" rtlCol="0">
            <a:spAutoFit/>
          </a:bodyPr>
          <a:lstStyle/>
          <a:p>
            <a:pPr marL="12700">
              <a:spcBef>
                <a:spcPts val="120"/>
              </a:spcBef>
            </a:pPr>
            <a:r>
              <a:rPr sz="1200" dirty="0">
                <a:latin typeface="Helvetica" pitchFamily="2" charset="0"/>
                <a:cs typeface="Arial"/>
              </a:rPr>
              <a:t>For</a:t>
            </a:r>
            <a:r>
              <a:rPr sz="1200" spc="120" dirty="0">
                <a:latin typeface="Helvetica" pitchFamily="2" charset="0"/>
                <a:cs typeface="Arial"/>
              </a:rPr>
              <a:t> </a:t>
            </a:r>
            <a:r>
              <a:rPr sz="1200" dirty="0">
                <a:latin typeface="Helvetica" pitchFamily="2" charset="0"/>
                <a:cs typeface="Arial"/>
              </a:rPr>
              <a:t>additional</a:t>
            </a:r>
            <a:r>
              <a:rPr sz="1200" spc="120" dirty="0">
                <a:latin typeface="Helvetica" pitchFamily="2" charset="0"/>
                <a:cs typeface="Arial"/>
              </a:rPr>
              <a:t> </a:t>
            </a:r>
            <a:r>
              <a:rPr sz="1200" dirty="0">
                <a:latin typeface="Helvetica" pitchFamily="2" charset="0"/>
                <a:cs typeface="Arial"/>
              </a:rPr>
              <a:t>information</a:t>
            </a:r>
            <a:r>
              <a:rPr sz="1200" spc="125" dirty="0">
                <a:latin typeface="Helvetica" pitchFamily="2" charset="0"/>
                <a:cs typeface="Arial"/>
              </a:rPr>
              <a:t> </a:t>
            </a:r>
            <a:r>
              <a:rPr sz="1200" dirty="0">
                <a:latin typeface="Helvetica" pitchFamily="2" charset="0"/>
                <a:cs typeface="Arial"/>
              </a:rPr>
              <a:t>and</a:t>
            </a:r>
            <a:r>
              <a:rPr sz="1200" spc="120" dirty="0">
                <a:latin typeface="Helvetica" pitchFamily="2" charset="0"/>
                <a:cs typeface="Arial"/>
              </a:rPr>
              <a:t> </a:t>
            </a:r>
            <a:r>
              <a:rPr sz="1200" spc="-30" dirty="0">
                <a:latin typeface="Helvetica" pitchFamily="2" charset="0"/>
                <a:cs typeface="Arial"/>
              </a:rPr>
              <a:t>LP</a:t>
            </a:r>
            <a:r>
              <a:rPr sz="1200" spc="125" dirty="0">
                <a:latin typeface="Helvetica" pitchFamily="2" charset="0"/>
                <a:cs typeface="Arial"/>
              </a:rPr>
              <a:t> </a:t>
            </a:r>
            <a:r>
              <a:rPr sz="1200" spc="-20" dirty="0">
                <a:latin typeface="Helvetica" pitchFamily="2" charset="0"/>
                <a:cs typeface="Arial"/>
              </a:rPr>
              <a:t>Gas</a:t>
            </a:r>
            <a:r>
              <a:rPr sz="1200" spc="120" dirty="0">
                <a:latin typeface="Helvetica" pitchFamily="2" charset="0"/>
                <a:cs typeface="Arial"/>
              </a:rPr>
              <a:t> </a:t>
            </a:r>
            <a:r>
              <a:rPr sz="1200" spc="50" dirty="0">
                <a:latin typeface="Helvetica" pitchFamily="2" charset="0"/>
                <a:cs typeface="Arial"/>
              </a:rPr>
              <a:t>safety</a:t>
            </a:r>
            <a:r>
              <a:rPr sz="1200" spc="120" dirty="0">
                <a:latin typeface="Helvetica" pitchFamily="2" charset="0"/>
                <a:cs typeface="Arial"/>
              </a:rPr>
              <a:t> </a:t>
            </a:r>
            <a:r>
              <a:rPr sz="1200" dirty="0">
                <a:latin typeface="Helvetica" pitchFamily="2" charset="0"/>
                <a:cs typeface="Arial"/>
              </a:rPr>
              <a:t>resources,</a:t>
            </a:r>
            <a:r>
              <a:rPr sz="1200" spc="125" dirty="0">
                <a:latin typeface="Helvetica" pitchFamily="2" charset="0"/>
                <a:cs typeface="Arial"/>
              </a:rPr>
              <a:t> </a:t>
            </a:r>
            <a:r>
              <a:rPr sz="1200" dirty="0">
                <a:latin typeface="Helvetica" pitchFamily="2" charset="0"/>
                <a:cs typeface="Arial"/>
              </a:rPr>
              <a:t>visit</a:t>
            </a:r>
            <a:r>
              <a:rPr lang="en-AU" sz="1200" dirty="0">
                <a:latin typeface="Helvetica" pitchFamily="2" charset="0"/>
                <a:cs typeface="Arial"/>
              </a:rPr>
              <a:t>:</a:t>
            </a:r>
            <a:r>
              <a:rPr sz="1200" spc="120" dirty="0">
                <a:latin typeface="Helvetica" pitchFamily="2" charset="0"/>
                <a:cs typeface="Arial"/>
              </a:rPr>
              <a:t> </a:t>
            </a:r>
            <a:r>
              <a:rPr lang="en-AU" sz="1200" dirty="0" err="1">
                <a:effectLst/>
                <a:latin typeface="Helvetica" pitchFamily="2" charset="0"/>
              </a:rPr>
              <a:t>gasenergyaus.au</a:t>
            </a:r>
            <a:r>
              <a:rPr lang="en-AU" sz="1200" dirty="0">
                <a:effectLst/>
                <a:latin typeface="Helvetica" pitchFamily="2" charset="0"/>
              </a:rPr>
              <a:t>/</a:t>
            </a:r>
            <a:r>
              <a:rPr lang="en-AU" sz="1200" dirty="0" err="1">
                <a:effectLst/>
                <a:latin typeface="Helvetica" pitchFamily="2" charset="0"/>
              </a:rPr>
              <a:t>policies.html</a:t>
            </a:r>
            <a:endParaRPr lang="en-AU" sz="1200" dirty="0">
              <a:effectLst/>
              <a:latin typeface="Helvetica"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9F0EB"/>
          </a:solidFill>
        </p:spPr>
        <p:txBody>
          <a:bodyPr wrap="square" lIns="0" tIns="0" rIns="0" bIns="0" rtlCol="0"/>
          <a:lstStyle/>
          <a:p>
            <a:endParaRPr dirty="0"/>
          </a:p>
        </p:txBody>
      </p:sp>
      <p:sp>
        <p:nvSpPr>
          <p:cNvPr id="30" name="object 30"/>
          <p:cNvSpPr txBox="1"/>
          <p:nvPr/>
        </p:nvSpPr>
        <p:spPr>
          <a:xfrm>
            <a:off x="824969" y="5929522"/>
            <a:ext cx="5630180" cy="1243289"/>
          </a:xfrm>
          <a:prstGeom prst="rect">
            <a:avLst/>
          </a:prstGeom>
        </p:spPr>
        <p:txBody>
          <a:bodyPr vert="horz" wrap="square" lIns="0" tIns="12065" rIns="0" bIns="0" rtlCol="0">
            <a:spAutoFit/>
          </a:bodyPr>
          <a:lstStyle/>
          <a:p>
            <a:pPr marL="12700" marR="5080">
              <a:lnSpc>
                <a:spcPct val="100499"/>
              </a:lnSpc>
              <a:spcBef>
                <a:spcPts val="95"/>
              </a:spcBef>
            </a:pPr>
            <a:r>
              <a:rPr sz="2000" dirty="0">
                <a:latin typeface="Helvetica Light" panose="020B0403020202020204" pitchFamily="34" charset="0"/>
                <a:cs typeface="Arial"/>
              </a:rPr>
              <a:t>One of those things is ensuring LP Gas safety in your home or workplace. So, what can you do to prepare your sites and your</a:t>
            </a:r>
            <a:r>
              <a:rPr lang="en-AU" sz="2000" dirty="0">
                <a:latin typeface="Helvetica Light" panose="020B0403020202020204" pitchFamily="34" charset="0"/>
                <a:cs typeface="Arial"/>
              </a:rPr>
              <a:t> </a:t>
            </a:r>
            <a:r>
              <a:rPr sz="2000" dirty="0">
                <a:latin typeface="Helvetica Light" panose="020B0403020202020204" pitchFamily="34" charset="0"/>
                <a:cs typeface="Arial"/>
              </a:rPr>
              <a:t>communities for a flood or storm event and to help them recover?</a:t>
            </a:r>
          </a:p>
        </p:txBody>
      </p:sp>
      <p:sp>
        <p:nvSpPr>
          <p:cNvPr id="28" name="object 28"/>
          <p:cNvSpPr txBox="1">
            <a:spLocks noGrp="1"/>
          </p:cNvSpPr>
          <p:nvPr>
            <p:ph type="title" idx="4294967295"/>
          </p:nvPr>
        </p:nvSpPr>
        <p:spPr>
          <a:xfrm>
            <a:off x="831249" y="893026"/>
            <a:ext cx="7468201" cy="2996269"/>
          </a:xfrm>
          <a:prstGeom prst="rect">
            <a:avLst/>
          </a:prstGeom>
        </p:spPr>
        <p:txBody>
          <a:bodyPr vert="horz" wrap="square" lIns="0" tIns="12065" rIns="0" bIns="0" rtlCol="0">
            <a:spAutoFit/>
          </a:bodyPr>
          <a:lstStyle/>
          <a:p>
            <a:pPr marL="12700" marR="722630">
              <a:lnSpc>
                <a:spcPct val="100000"/>
              </a:lnSpc>
              <a:spcBef>
                <a:spcPts val="95"/>
              </a:spcBef>
            </a:pPr>
            <a:r>
              <a:rPr sz="4800" b="1" dirty="0">
                <a:latin typeface="Helvetica" pitchFamily="2" charset="0"/>
              </a:rPr>
              <a:t>FLOODS ARE THE MOST COMMON</a:t>
            </a:r>
            <a:r>
              <a:rPr lang="en-AU" sz="4800" b="1" dirty="0">
                <a:latin typeface="Helvetica" pitchFamily="2" charset="0"/>
              </a:rPr>
              <a:t> </a:t>
            </a:r>
            <a:r>
              <a:rPr sz="4800" b="1" dirty="0">
                <a:latin typeface="Helvetica" pitchFamily="2" charset="0"/>
              </a:rPr>
              <a:t>NATURAL DISASTER IN AUSTRALIA.</a:t>
            </a:r>
          </a:p>
        </p:txBody>
      </p:sp>
      <p:sp>
        <p:nvSpPr>
          <p:cNvPr id="29" name="object 29"/>
          <p:cNvSpPr txBox="1"/>
          <p:nvPr/>
        </p:nvSpPr>
        <p:spPr>
          <a:xfrm>
            <a:off x="827588" y="4133907"/>
            <a:ext cx="5630180" cy="1551066"/>
          </a:xfrm>
          <a:prstGeom prst="rect">
            <a:avLst/>
          </a:prstGeom>
        </p:spPr>
        <p:txBody>
          <a:bodyPr vert="horz" wrap="square" lIns="0" tIns="12065" rIns="0" bIns="0" rtlCol="0">
            <a:spAutoFit/>
          </a:bodyPr>
          <a:lstStyle/>
          <a:p>
            <a:pPr marL="12700" marR="5080">
              <a:lnSpc>
                <a:spcPct val="100499"/>
              </a:lnSpc>
              <a:spcBef>
                <a:spcPts val="95"/>
              </a:spcBef>
            </a:pPr>
            <a:r>
              <a:rPr sz="2000" b="1" dirty="0">
                <a:latin typeface="Helvetica" pitchFamily="2" charset="0"/>
                <a:cs typeface="Arial"/>
              </a:rPr>
              <a:t>WHEN FLOODS AND STORMS HIT THERE </a:t>
            </a:r>
            <a:br>
              <a:rPr lang="en-AU" sz="2000" b="1" dirty="0">
                <a:latin typeface="Helvetica" pitchFamily="2" charset="0"/>
                <a:cs typeface="Arial"/>
              </a:rPr>
            </a:br>
            <a:r>
              <a:rPr sz="2000" b="1" dirty="0">
                <a:latin typeface="Helvetica" pitchFamily="2" charset="0"/>
                <a:cs typeface="Arial"/>
              </a:rPr>
              <a:t>IS A LOT THAT IS OUT OF OUR CONTROL BUT THERE ARE A FEW SIMPLE STEPS YOU CAN TAKE TO HELP PROTECT YOUR FAMILY AND COMMUNITY.</a:t>
            </a:r>
          </a:p>
        </p:txBody>
      </p:sp>
      <p:pic>
        <p:nvPicPr>
          <p:cNvPr id="37" name="Picture 36" descr="A screenshot of a video game&#10;&#10;Description automatically generated">
            <a:extLst>
              <a:ext uri="{FF2B5EF4-FFF2-40B4-BE49-F238E27FC236}">
                <a16:creationId xmlns:a16="http://schemas.microsoft.com/office/drawing/2014/main" id="{17314982-C50A-C6F1-1106-6BD03BA83788}"/>
              </a:ext>
            </a:extLst>
          </p:cNvPr>
          <p:cNvPicPr>
            <a:picLocks noChangeAspect="1"/>
          </p:cNvPicPr>
          <p:nvPr/>
        </p:nvPicPr>
        <p:blipFill rotWithShape="1">
          <a:blip r:embed="rId3">
            <a:extLst>
              <a:ext uri="{28A0092B-C50C-407E-A947-70E740481C1C}">
                <a14:useLocalDpi xmlns:a14="http://schemas.microsoft.com/office/drawing/2010/main" val="0"/>
              </a:ext>
            </a:extLst>
          </a:blip>
          <a:srcRect r="11534"/>
          <a:stretch/>
        </p:blipFill>
        <p:spPr>
          <a:xfrm>
            <a:off x="7864839" y="3335200"/>
            <a:ext cx="12240000" cy="6035678"/>
          </a:xfrm>
          <a:prstGeom prst="rect">
            <a:avLst/>
          </a:prstGeom>
        </p:spPr>
      </p:pic>
      <p:pic>
        <p:nvPicPr>
          <p:cNvPr id="38" name="Picture 37" descr="A screen shot of a phone&#10;&#10;Description automatically generated">
            <a:extLst>
              <a:ext uri="{FF2B5EF4-FFF2-40B4-BE49-F238E27FC236}">
                <a16:creationId xmlns:a16="http://schemas.microsoft.com/office/drawing/2014/main" id="{7732B8A4-C3C4-BDA0-850A-3E014CD4F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5650" y="3370125"/>
            <a:ext cx="2701378" cy="6878809"/>
          </a:xfrm>
          <a:prstGeom prst="rect">
            <a:avLst/>
          </a:prstGeom>
        </p:spPr>
      </p:pic>
      <p:pic>
        <p:nvPicPr>
          <p:cNvPr id="39" name="Picture 38" descr="A white container with text on it&#10;&#10;Description automatically generated">
            <a:extLst>
              <a:ext uri="{FF2B5EF4-FFF2-40B4-BE49-F238E27FC236}">
                <a16:creationId xmlns:a16="http://schemas.microsoft.com/office/drawing/2014/main" id="{62972EDB-3657-EBCA-7A72-B72BB2BDA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4187" y="7331075"/>
            <a:ext cx="3484524" cy="33050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29157" y="940146"/>
            <a:ext cx="5090160" cy="2057423"/>
          </a:xfrm>
          <a:prstGeom prst="rect">
            <a:avLst/>
          </a:prstGeom>
        </p:spPr>
        <p:txBody>
          <a:bodyPr vert="horz" wrap="square" lIns="0" tIns="12065" rIns="0" bIns="0" rtlCol="0">
            <a:spAutoFit/>
          </a:bodyPr>
          <a:lstStyle/>
          <a:p>
            <a:pPr marL="12700">
              <a:lnSpc>
                <a:spcPts val="3960"/>
              </a:lnSpc>
              <a:spcBef>
                <a:spcPts val="95"/>
              </a:spcBef>
            </a:pPr>
            <a:r>
              <a:rPr sz="3200" dirty="0">
                <a:latin typeface="Helvetica Light" panose="020B0403020202020204" pitchFamily="34" charset="0"/>
              </a:rPr>
              <a:t>THERE ARE </a:t>
            </a:r>
            <a:r>
              <a:rPr sz="3200" b="1" dirty="0">
                <a:latin typeface="Helvetica" pitchFamily="2" charset="0"/>
              </a:rPr>
              <a:t>3 PHASES</a:t>
            </a:r>
          </a:p>
          <a:p>
            <a:pPr marL="12700" marR="5080">
              <a:lnSpc>
                <a:spcPts val="3960"/>
              </a:lnSpc>
              <a:spcBef>
                <a:spcPts val="95"/>
              </a:spcBef>
            </a:pPr>
            <a:r>
              <a:rPr sz="3200" dirty="0">
                <a:latin typeface="Helvetica Light" panose="020B0403020202020204" pitchFamily="34" charset="0"/>
              </a:rPr>
              <a:t>OF LP GAS </a:t>
            </a:r>
            <a:r>
              <a:rPr lang="en-AU" sz="3200" dirty="0">
                <a:latin typeface="Helvetica Light" panose="020B0403020202020204" pitchFamily="34" charset="0"/>
              </a:rPr>
              <a:t>SAFETY</a:t>
            </a:r>
            <a:r>
              <a:rPr sz="3200" dirty="0">
                <a:latin typeface="Helvetica Light" panose="020B0403020202020204" pitchFamily="34" charset="0"/>
              </a:rPr>
              <a:t> WHEN IT COMES TO FLOODS</a:t>
            </a:r>
            <a:br>
              <a:rPr lang="en-AU" sz="3200" dirty="0">
                <a:latin typeface="Helvetica Light" panose="020B0403020202020204" pitchFamily="34" charset="0"/>
              </a:rPr>
            </a:br>
            <a:r>
              <a:rPr lang="en-AU" sz="3200" dirty="0">
                <a:latin typeface="Helvetica Light" panose="020B0403020202020204" pitchFamily="34" charset="0"/>
              </a:rPr>
              <a:t>OR STORM EVENTS.</a:t>
            </a:r>
            <a:endParaRPr sz="3200" dirty="0">
              <a:latin typeface="Helvetica Light" panose="020B0403020202020204" pitchFamily="34" charset="0"/>
            </a:endParaRPr>
          </a:p>
        </p:txBody>
      </p:sp>
      <p:pic>
        <p:nvPicPr>
          <p:cNvPr id="34" name="Picture 33" descr="A yellow circle with a black flame in it&#10;&#10;Description automatically generated">
            <a:extLst>
              <a:ext uri="{FF2B5EF4-FFF2-40B4-BE49-F238E27FC236}">
                <a16:creationId xmlns:a16="http://schemas.microsoft.com/office/drawing/2014/main" id="{71CE109A-D437-AAE1-C20E-7F9943844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341" y="4411493"/>
            <a:ext cx="3810000" cy="3810000"/>
          </a:xfrm>
          <a:prstGeom prst="rect">
            <a:avLst/>
          </a:prstGeom>
        </p:spPr>
      </p:pic>
      <p:pic>
        <p:nvPicPr>
          <p:cNvPr id="35" name="Picture 34" descr="A blue circle with a drop of water in it&#10;&#10;Description automatically generated">
            <a:extLst>
              <a:ext uri="{FF2B5EF4-FFF2-40B4-BE49-F238E27FC236}">
                <a16:creationId xmlns:a16="http://schemas.microsoft.com/office/drawing/2014/main" id="{E025B8AB-9D15-A44A-E768-240D0FE65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152" y="4373076"/>
            <a:ext cx="3810000" cy="3810000"/>
          </a:xfrm>
          <a:prstGeom prst="rect">
            <a:avLst/>
          </a:prstGeom>
        </p:spPr>
      </p:pic>
      <p:pic>
        <p:nvPicPr>
          <p:cNvPr id="36" name="Picture 35" descr="A green circle with a spiral in it&#10;&#10;Description automatically generated">
            <a:extLst>
              <a:ext uri="{FF2B5EF4-FFF2-40B4-BE49-F238E27FC236}">
                <a16:creationId xmlns:a16="http://schemas.microsoft.com/office/drawing/2014/main" id="{05BDCE8B-F531-1387-0C20-07C9432E8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4213" y="4419695"/>
            <a:ext cx="3810000" cy="3810000"/>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D678AF7D-A777-320C-6BE4-18CA9FDDD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8351" y="8161953"/>
            <a:ext cx="2445071" cy="642074"/>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136D130C-BBB6-7D8F-FFC8-BBC1F01ED5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4628" y="8161953"/>
            <a:ext cx="2458042" cy="642074"/>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8AF30829-CB44-69F6-DF67-A97B2C473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0678" y="8161953"/>
            <a:ext cx="2458042" cy="6420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8048" y="8409816"/>
            <a:ext cx="3232785" cy="321883"/>
          </a:xfrm>
          <a:prstGeom prst="rect">
            <a:avLst/>
          </a:prstGeom>
        </p:spPr>
        <p:txBody>
          <a:bodyPr vert="horz" wrap="square" lIns="0" tIns="13970" rIns="0" bIns="0" rtlCol="0">
            <a:spAutoFit/>
          </a:bodyPr>
          <a:lstStyle/>
          <a:p>
            <a:pPr marL="12700" algn="ctr">
              <a:lnSpc>
                <a:spcPct val="100000"/>
              </a:lnSpc>
              <a:spcBef>
                <a:spcPts val="110"/>
              </a:spcBef>
            </a:pPr>
            <a:r>
              <a:rPr sz="2000" b="1" dirty="0">
                <a:latin typeface="Helvetica" pitchFamily="2" charset="0"/>
                <a:cs typeface="Arial"/>
              </a:rPr>
              <a:t>FLOOD MITIGATION PLAN</a:t>
            </a:r>
          </a:p>
        </p:txBody>
      </p:sp>
      <p:sp>
        <p:nvSpPr>
          <p:cNvPr id="3" name="object 3"/>
          <p:cNvSpPr txBox="1"/>
          <p:nvPr/>
        </p:nvSpPr>
        <p:spPr>
          <a:xfrm>
            <a:off x="8156452" y="8409816"/>
            <a:ext cx="3952997" cy="321883"/>
          </a:xfrm>
          <a:prstGeom prst="rect">
            <a:avLst/>
          </a:prstGeom>
        </p:spPr>
        <p:txBody>
          <a:bodyPr vert="horz" wrap="square" lIns="0" tIns="13970" rIns="0" bIns="0" rtlCol="0">
            <a:spAutoFit/>
          </a:bodyPr>
          <a:lstStyle/>
          <a:p>
            <a:pPr marL="12700" algn="ctr">
              <a:lnSpc>
                <a:spcPct val="100000"/>
              </a:lnSpc>
              <a:spcBef>
                <a:spcPts val="110"/>
              </a:spcBef>
            </a:pPr>
            <a:r>
              <a:rPr sz="2000" b="1" dirty="0">
                <a:latin typeface="Helvetica" pitchFamily="2" charset="0"/>
                <a:cs typeface="Arial"/>
              </a:rPr>
              <a:t>EMERGENCY RESPONSE PLAN</a:t>
            </a:r>
          </a:p>
        </p:txBody>
      </p:sp>
      <p:sp>
        <p:nvSpPr>
          <p:cNvPr id="4" name="object 4"/>
          <p:cNvSpPr txBox="1"/>
          <p:nvPr/>
        </p:nvSpPr>
        <p:spPr>
          <a:xfrm>
            <a:off x="14426420" y="8409816"/>
            <a:ext cx="3747135" cy="321883"/>
          </a:xfrm>
          <a:prstGeom prst="rect">
            <a:avLst/>
          </a:prstGeom>
        </p:spPr>
        <p:txBody>
          <a:bodyPr vert="horz" wrap="square" lIns="0" tIns="13970" rIns="0" bIns="0" rtlCol="0">
            <a:spAutoFit/>
          </a:bodyPr>
          <a:lstStyle/>
          <a:p>
            <a:pPr marL="12700" algn="ctr">
              <a:lnSpc>
                <a:spcPct val="100000"/>
              </a:lnSpc>
              <a:spcBef>
                <a:spcPts val="110"/>
              </a:spcBef>
            </a:pPr>
            <a:r>
              <a:rPr sz="2000" b="1" dirty="0">
                <a:latin typeface="Helvetica" pitchFamily="2" charset="0"/>
                <a:cs typeface="Arial"/>
              </a:rPr>
              <a:t>BUSINESS CONTINUITY PLAN</a:t>
            </a:r>
          </a:p>
        </p:txBody>
      </p:sp>
      <p:sp>
        <p:nvSpPr>
          <p:cNvPr id="10" name="object 10"/>
          <p:cNvSpPr txBox="1">
            <a:spLocks noGrp="1"/>
          </p:cNvSpPr>
          <p:nvPr>
            <p:ph type="title" idx="4294967295"/>
          </p:nvPr>
        </p:nvSpPr>
        <p:spPr>
          <a:xfrm>
            <a:off x="829157" y="940146"/>
            <a:ext cx="2183765" cy="319959"/>
          </a:xfrm>
          <a:prstGeom prst="rect">
            <a:avLst/>
          </a:prstGeom>
        </p:spPr>
        <p:txBody>
          <a:bodyPr vert="horz" wrap="square" lIns="0" tIns="12065" rIns="0" bIns="0" rtlCol="0">
            <a:spAutoFit/>
          </a:bodyPr>
          <a:lstStyle/>
          <a:p>
            <a:pPr marL="12700">
              <a:lnSpc>
                <a:spcPct val="100000"/>
              </a:lnSpc>
              <a:spcBef>
                <a:spcPts val="95"/>
              </a:spcBef>
            </a:pPr>
            <a:r>
              <a:rPr sz="2000" b="1" dirty="0">
                <a:latin typeface="Helvetica" pitchFamily="2" charset="0"/>
              </a:rPr>
              <a:t>GENERAL</a:t>
            </a:r>
          </a:p>
        </p:txBody>
      </p:sp>
      <p:sp>
        <p:nvSpPr>
          <p:cNvPr id="11" name="object 11"/>
          <p:cNvSpPr txBox="1"/>
          <p:nvPr/>
        </p:nvSpPr>
        <p:spPr>
          <a:xfrm>
            <a:off x="829157" y="1861584"/>
            <a:ext cx="5563235" cy="1981953"/>
          </a:xfrm>
          <a:prstGeom prst="rect">
            <a:avLst/>
          </a:prstGeom>
        </p:spPr>
        <p:txBody>
          <a:bodyPr vert="horz" wrap="square" lIns="0" tIns="12065" rIns="0" bIns="0" rtlCol="0">
            <a:spAutoFit/>
          </a:bodyPr>
          <a:lstStyle/>
          <a:p>
            <a:pPr marL="12700" marR="5080">
              <a:lnSpc>
                <a:spcPct val="100000"/>
              </a:lnSpc>
              <a:spcBef>
                <a:spcPts val="95"/>
              </a:spcBef>
            </a:pPr>
            <a:r>
              <a:rPr sz="3200" dirty="0">
                <a:latin typeface="Helvetica Light" panose="020B0403020202020204" pitchFamily="34" charset="0"/>
                <a:cs typeface="Arial"/>
              </a:rPr>
              <a:t>IF YOU’RE IN AN AREA WITH A HIGH FLOOD </a:t>
            </a:r>
            <a:r>
              <a:rPr lang="en-AU" sz="3200" dirty="0">
                <a:latin typeface="Helvetica Light" panose="020B0403020202020204" pitchFamily="34" charset="0"/>
                <a:cs typeface="Arial"/>
              </a:rPr>
              <a:t>AND STORM </a:t>
            </a:r>
            <a:r>
              <a:rPr sz="3200" dirty="0">
                <a:latin typeface="Helvetica Light" panose="020B0403020202020204" pitchFamily="34" charset="0"/>
                <a:cs typeface="Arial"/>
              </a:rPr>
              <a:t>RISK</a:t>
            </a:r>
            <a:r>
              <a:rPr sz="3200" b="1" dirty="0">
                <a:latin typeface="Helvetica" pitchFamily="2" charset="0"/>
                <a:cs typeface="Arial"/>
              </a:rPr>
              <a:t>, MAKE SURE YOUR SITE HAS:</a:t>
            </a:r>
          </a:p>
        </p:txBody>
      </p:sp>
      <p:pic>
        <p:nvPicPr>
          <p:cNvPr id="40" name="Picture 39" descr="A green circle with arrows on a white surface&#10;&#10;Description automatically generated">
            <a:extLst>
              <a:ext uri="{FF2B5EF4-FFF2-40B4-BE49-F238E27FC236}">
                <a16:creationId xmlns:a16="http://schemas.microsoft.com/office/drawing/2014/main" id="{2DB0FB94-59CC-75C7-6909-602742F5D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1024" y="4429691"/>
            <a:ext cx="3810000" cy="3810000"/>
          </a:xfrm>
          <a:prstGeom prst="rect">
            <a:avLst/>
          </a:prstGeom>
        </p:spPr>
      </p:pic>
      <p:pic>
        <p:nvPicPr>
          <p:cNvPr id="41" name="Picture 40" descr="A stack of papers with a sign on it&#10;&#10;Description automatically generated">
            <a:extLst>
              <a:ext uri="{FF2B5EF4-FFF2-40B4-BE49-F238E27FC236}">
                <a16:creationId xmlns:a16="http://schemas.microsoft.com/office/drawing/2014/main" id="{57082918-5E42-707F-FA86-905ABABF4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52" y="4422023"/>
            <a:ext cx="3810000" cy="3810000"/>
          </a:xfrm>
          <a:prstGeom prst="rect">
            <a:avLst/>
          </a:prstGeom>
        </p:spPr>
      </p:pic>
      <p:pic>
        <p:nvPicPr>
          <p:cNvPr id="42" name="Picture 41" descr="A stack of papers with a logo&#10;&#10;Description automatically generated">
            <a:extLst>
              <a:ext uri="{FF2B5EF4-FFF2-40B4-BE49-F238E27FC236}">
                <a16:creationId xmlns:a16="http://schemas.microsoft.com/office/drawing/2014/main" id="{51F9D900-FF06-E594-1D1C-29096737F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40" y="4376942"/>
            <a:ext cx="3810000" cy="3810000"/>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A4CE64CD-CC3E-DEB9-2DF8-2BD13A8E1D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52884" y="761080"/>
            <a:ext cx="2458042" cy="6420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19AA384-616A-4704-3AE2-8251EDC84BF9}"/>
              </a:ext>
            </a:extLst>
          </p:cNvPr>
          <p:cNvSpPr/>
          <p:nvPr/>
        </p:nvSpPr>
        <p:spPr>
          <a:xfrm>
            <a:off x="711776" y="4409805"/>
            <a:ext cx="9475275" cy="413537"/>
          </a:xfrm>
          <a:prstGeom prst="rect">
            <a:avLst/>
          </a:prstGeom>
          <a:solidFill>
            <a:srgbClr val="FBE3A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4619BC2E-3787-AD2D-00C0-596303E8DA6C}"/>
              </a:ext>
            </a:extLst>
          </p:cNvPr>
          <p:cNvSpPr/>
          <p:nvPr/>
        </p:nvSpPr>
        <p:spPr>
          <a:xfrm>
            <a:off x="527017" y="4409805"/>
            <a:ext cx="390092" cy="413537"/>
          </a:xfrm>
          <a:prstGeom prst="ellipse">
            <a:avLst/>
          </a:prstGeom>
          <a:solidFill>
            <a:srgbClr val="FAE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DF097F8-3603-9D4A-3E09-6DDDD3A0A13D}"/>
              </a:ext>
            </a:extLst>
          </p:cNvPr>
          <p:cNvSpPr/>
          <p:nvPr/>
        </p:nvSpPr>
        <p:spPr>
          <a:xfrm>
            <a:off x="10142434" y="4420389"/>
            <a:ext cx="9475275" cy="413537"/>
          </a:xfrm>
          <a:prstGeom prst="rect">
            <a:avLst/>
          </a:prstGeom>
          <a:solidFill>
            <a:srgbClr val="F8C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FFD56DE-4347-D087-D3B7-DFACE6D0B777}"/>
              </a:ext>
            </a:extLst>
          </p:cNvPr>
          <p:cNvSpPr/>
          <p:nvPr/>
        </p:nvSpPr>
        <p:spPr>
          <a:xfrm>
            <a:off x="9957675" y="4420389"/>
            <a:ext cx="390092" cy="413537"/>
          </a:xfrm>
          <a:prstGeom prst="ellipse">
            <a:avLst/>
          </a:prstGeom>
          <a:solidFill>
            <a:srgbClr val="F8C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6034CB6A-6066-FC0D-6C97-330951F29964}"/>
              </a:ext>
            </a:extLst>
          </p:cNvPr>
          <p:cNvSpPr/>
          <p:nvPr/>
        </p:nvSpPr>
        <p:spPr>
          <a:xfrm>
            <a:off x="19394655" y="4420389"/>
            <a:ext cx="390092" cy="413537"/>
          </a:xfrm>
          <a:prstGeom prst="ellipse">
            <a:avLst/>
          </a:prstGeom>
          <a:solidFill>
            <a:srgbClr val="F8C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p:nvPr/>
        </p:nvSpPr>
        <p:spPr>
          <a:xfrm>
            <a:off x="805138" y="4495255"/>
            <a:ext cx="2832493" cy="260328"/>
          </a:xfrm>
          <a:prstGeom prst="rect">
            <a:avLst/>
          </a:prstGeom>
        </p:spPr>
        <p:txBody>
          <a:bodyPr vert="horz" wrap="square" lIns="0" tIns="13970" rIns="0" bIns="0" rtlCol="0">
            <a:spAutoFit/>
          </a:bodyPr>
          <a:lstStyle/>
          <a:p>
            <a:pPr marL="12700">
              <a:lnSpc>
                <a:spcPct val="100000"/>
              </a:lnSpc>
              <a:spcBef>
                <a:spcPts val="110"/>
              </a:spcBef>
            </a:pPr>
            <a:r>
              <a:rPr sz="1600" b="1" dirty="0">
                <a:latin typeface="Helvetica" pitchFamily="2" charset="0"/>
                <a:cs typeface="Arial"/>
              </a:rPr>
              <a:t>FOR YOUR SITE</a:t>
            </a:r>
          </a:p>
        </p:txBody>
      </p:sp>
      <p:sp>
        <p:nvSpPr>
          <p:cNvPr id="6" name="object 6"/>
          <p:cNvSpPr txBox="1"/>
          <p:nvPr/>
        </p:nvSpPr>
        <p:spPr>
          <a:xfrm>
            <a:off x="10187051" y="4495255"/>
            <a:ext cx="2854960" cy="260328"/>
          </a:xfrm>
          <a:prstGeom prst="rect">
            <a:avLst/>
          </a:prstGeom>
        </p:spPr>
        <p:txBody>
          <a:bodyPr vert="horz" wrap="square" lIns="0" tIns="13970" rIns="0" bIns="0" rtlCol="0">
            <a:spAutoFit/>
          </a:bodyPr>
          <a:lstStyle/>
          <a:p>
            <a:pPr marL="12700">
              <a:lnSpc>
                <a:spcPct val="100000"/>
              </a:lnSpc>
              <a:spcBef>
                <a:spcPts val="110"/>
              </a:spcBef>
            </a:pPr>
            <a:r>
              <a:rPr sz="1600" b="1" dirty="0">
                <a:latin typeface="Helvetica" pitchFamily="2" charset="0"/>
                <a:cs typeface="Arial"/>
              </a:rPr>
              <a:t>FOR THE COMMUNITY</a:t>
            </a:r>
          </a:p>
        </p:txBody>
      </p:sp>
      <p:sp>
        <p:nvSpPr>
          <p:cNvPr id="7" name="object 7"/>
          <p:cNvSpPr txBox="1"/>
          <p:nvPr/>
        </p:nvSpPr>
        <p:spPr>
          <a:xfrm>
            <a:off x="827650" y="7823454"/>
            <a:ext cx="4042799" cy="963084"/>
          </a:xfrm>
          <a:prstGeom prst="rect">
            <a:avLst/>
          </a:prstGeom>
        </p:spPr>
        <p:txBody>
          <a:bodyPr vert="horz" wrap="square" lIns="0" tIns="13970" rIns="0" bIns="0" rtlCol="0">
            <a:spAutoFit/>
          </a:bodyPr>
          <a:lstStyle/>
          <a:p>
            <a:pPr marL="12700" algn="l">
              <a:lnSpc>
                <a:spcPct val="100000"/>
              </a:lnSpc>
              <a:spcBef>
                <a:spcPts val="110"/>
              </a:spcBef>
            </a:pPr>
            <a:r>
              <a:rPr sz="2000" b="1" dirty="0">
                <a:latin typeface="Helvetica" pitchFamily="2" charset="0"/>
                <a:cs typeface="Arial"/>
              </a:rPr>
              <a:t>SECURE</a:t>
            </a:r>
            <a:endParaRPr lang="en-AU" sz="2000" b="1" dirty="0">
              <a:latin typeface="Helvetica" pitchFamily="2" charset="0"/>
              <a:cs typeface="Arial"/>
            </a:endParaRPr>
          </a:p>
          <a:p>
            <a:pPr marL="12700" algn="l">
              <a:lnSpc>
                <a:spcPct val="100000"/>
              </a:lnSpc>
              <a:spcBef>
                <a:spcPts val="110"/>
              </a:spcBef>
            </a:pPr>
            <a:endParaRPr lang="en-AU" sz="2000" dirty="0">
              <a:latin typeface="Helvetica Light" panose="020B0403020202020204" pitchFamily="34" charset="0"/>
              <a:cs typeface="Arial"/>
            </a:endParaRPr>
          </a:p>
          <a:p>
            <a:pPr marL="12700" algn="l">
              <a:spcBef>
                <a:spcPts val="110"/>
              </a:spcBef>
            </a:pPr>
            <a:r>
              <a:rPr lang="en-AU" sz="2000" dirty="0">
                <a:latin typeface="Helvetica Light" panose="020B0403020202020204" pitchFamily="34" charset="0"/>
                <a:cs typeface="Arial"/>
              </a:rPr>
              <a:t>Secure as much as you can.</a:t>
            </a:r>
          </a:p>
        </p:txBody>
      </p:sp>
      <p:sp>
        <p:nvSpPr>
          <p:cNvPr id="10" name="object 10"/>
          <p:cNvSpPr txBox="1"/>
          <p:nvPr/>
        </p:nvSpPr>
        <p:spPr>
          <a:xfrm>
            <a:off x="10196459" y="7823446"/>
            <a:ext cx="3455670" cy="117729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ENSURE</a:t>
            </a:r>
          </a:p>
          <a:p>
            <a:pPr marL="12700" marR="5080">
              <a:lnSpc>
                <a:spcPct val="100499"/>
              </a:lnSpc>
              <a:spcBef>
                <a:spcPts val="1650"/>
              </a:spcBef>
            </a:pPr>
            <a:r>
              <a:rPr sz="2000" dirty="0">
                <a:latin typeface="Helvetica Light" panose="020B0403020202020204" pitchFamily="34" charset="0"/>
                <a:cs typeface="Arial"/>
              </a:rPr>
              <a:t>Ensure cylinder installation </a:t>
            </a:r>
            <a:br>
              <a:rPr lang="en-AU" sz="2000" dirty="0">
                <a:latin typeface="Helvetica Light" panose="020B0403020202020204" pitchFamily="34" charset="0"/>
                <a:cs typeface="Arial"/>
              </a:rPr>
            </a:br>
            <a:r>
              <a:rPr sz="2000" dirty="0">
                <a:latin typeface="Helvetica Light" panose="020B0403020202020204" pitchFamily="34" charset="0"/>
                <a:cs typeface="Arial"/>
              </a:rPr>
              <a:t>is compliant.</a:t>
            </a:r>
          </a:p>
        </p:txBody>
      </p:sp>
      <p:sp>
        <p:nvSpPr>
          <p:cNvPr id="11" name="object 11"/>
          <p:cNvSpPr txBox="1"/>
          <p:nvPr/>
        </p:nvSpPr>
        <p:spPr>
          <a:xfrm>
            <a:off x="14882179" y="7823446"/>
            <a:ext cx="3044825" cy="1163139"/>
          </a:xfrm>
          <a:prstGeom prst="rect">
            <a:avLst/>
          </a:prstGeom>
        </p:spPr>
        <p:txBody>
          <a:bodyPr vert="horz" wrap="square" lIns="0" tIns="13970" rIns="0" bIns="0" rtlCol="0">
            <a:spAutoFit/>
          </a:bodyPr>
          <a:lstStyle/>
          <a:p>
            <a:pPr marL="15240">
              <a:lnSpc>
                <a:spcPct val="100000"/>
              </a:lnSpc>
              <a:spcBef>
                <a:spcPts val="110"/>
              </a:spcBef>
            </a:pPr>
            <a:r>
              <a:rPr sz="2050" b="1" dirty="0">
                <a:latin typeface="Helvetica" pitchFamily="2" charset="0"/>
                <a:cs typeface="Arial"/>
              </a:rPr>
              <a:t>ENSURE</a:t>
            </a:r>
          </a:p>
          <a:p>
            <a:pPr marL="12700" marR="5080">
              <a:lnSpc>
                <a:spcPct val="100499"/>
              </a:lnSpc>
              <a:spcBef>
                <a:spcPts val="1650"/>
              </a:spcBef>
            </a:pPr>
            <a:r>
              <a:rPr lang="en-AU" sz="2000" dirty="0">
                <a:solidFill>
                  <a:srgbClr val="000000"/>
                </a:solidFill>
                <a:effectLst/>
                <a:latin typeface="Helvetica Light" panose="020B0403020202020204" pitchFamily="34" charset="0"/>
              </a:rPr>
              <a:t>Make sure cylinders are installed correctly.</a:t>
            </a:r>
            <a:endParaRPr lang="en-AU" sz="2000" dirty="0">
              <a:latin typeface="Helvetica Light" panose="020B0403020202020204" pitchFamily="34" charset="0"/>
              <a:cs typeface="Arial"/>
            </a:endParaRPr>
          </a:p>
        </p:txBody>
      </p:sp>
      <p:sp>
        <p:nvSpPr>
          <p:cNvPr id="17" name="object 17"/>
          <p:cNvSpPr txBox="1">
            <a:spLocks noGrp="1"/>
          </p:cNvSpPr>
          <p:nvPr>
            <p:ph type="title" idx="4294967295"/>
          </p:nvPr>
        </p:nvSpPr>
        <p:spPr>
          <a:xfrm>
            <a:off x="829157" y="940146"/>
            <a:ext cx="2183765" cy="319959"/>
          </a:xfrm>
          <a:prstGeom prst="rect">
            <a:avLst/>
          </a:prstGeom>
        </p:spPr>
        <p:txBody>
          <a:bodyPr vert="horz" wrap="square" lIns="0" tIns="12065" rIns="0" bIns="0" rtlCol="0">
            <a:spAutoFit/>
          </a:bodyPr>
          <a:lstStyle/>
          <a:p>
            <a:pPr marL="12700">
              <a:lnSpc>
                <a:spcPct val="100000"/>
              </a:lnSpc>
              <a:spcBef>
                <a:spcPts val="95"/>
              </a:spcBef>
            </a:pPr>
            <a:r>
              <a:rPr sz="2000" b="1" dirty="0">
                <a:latin typeface="Helvetica" pitchFamily="2" charset="0"/>
              </a:rPr>
              <a:t>IMMINENT</a:t>
            </a:r>
          </a:p>
        </p:txBody>
      </p:sp>
      <p:sp>
        <p:nvSpPr>
          <p:cNvPr id="18" name="object 18"/>
          <p:cNvSpPr txBox="1"/>
          <p:nvPr/>
        </p:nvSpPr>
        <p:spPr>
          <a:xfrm>
            <a:off x="827587" y="1830171"/>
            <a:ext cx="5490663" cy="627736"/>
          </a:xfrm>
          <a:prstGeom prst="rect">
            <a:avLst/>
          </a:prstGeom>
        </p:spPr>
        <p:txBody>
          <a:bodyPr vert="horz" wrap="square" lIns="0" tIns="12065" rIns="0" bIns="0" rtlCol="0">
            <a:spAutoFit/>
          </a:bodyPr>
          <a:lstStyle/>
          <a:p>
            <a:pPr marL="12700" marR="5080">
              <a:lnSpc>
                <a:spcPct val="100499"/>
              </a:lnSpc>
              <a:spcBef>
                <a:spcPts val="95"/>
              </a:spcBef>
            </a:pPr>
            <a:r>
              <a:rPr sz="2000" b="1" dirty="0">
                <a:latin typeface="Helvetica" pitchFamily="2" charset="0"/>
                <a:cs typeface="Arial"/>
              </a:rPr>
              <a:t>WHEN THERE’S A HIGH RISK OF FLOODS OR STORMS, YOU NEED TO BE PREPARED</a:t>
            </a:r>
            <a:r>
              <a:rPr sz="2000" dirty="0">
                <a:latin typeface="Helvetica Light" panose="020B0403020202020204" pitchFamily="34" charset="0"/>
                <a:cs typeface="Arial"/>
              </a:rPr>
              <a:t>. </a:t>
            </a:r>
            <a:endParaRPr lang="en-AU" sz="2000" dirty="0">
              <a:latin typeface="Helvetica Light" panose="020B0403020202020204" pitchFamily="34" charset="0"/>
              <a:cs typeface="Arial"/>
            </a:endParaRPr>
          </a:p>
        </p:txBody>
      </p:sp>
      <p:sp>
        <p:nvSpPr>
          <p:cNvPr id="50" name="object 7">
            <a:extLst>
              <a:ext uri="{FF2B5EF4-FFF2-40B4-BE49-F238E27FC236}">
                <a16:creationId xmlns:a16="http://schemas.microsoft.com/office/drawing/2014/main" id="{458B1C6D-7650-B189-DF88-4DB9081DEA11}"/>
              </a:ext>
            </a:extLst>
          </p:cNvPr>
          <p:cNvSpPr txBox="1"/>
          <p:nvPr/>
        </p:nvSpPr>
        <p:spPr>
          <a:xfrm>
            <a:off x="5156764" y="7823454"/>
            <a:ext cx="3809646" cy="1770998"/>
          </a:xfrm>
          <a:prstGeom prst="rect">
            <a:avLst/>
          </a:prstGeom>
        </p:spPr>
        <p:txBody>
          <a:bodyPr vert="horz" wrap="square" lIns="0" tIns="13970" rIns="0" bIns="0" rtlCol="0">
            <a:spAutoFit/>
          </a:bodyPr>
          <a:lstStyle/>
          <a:p>
            <a:pPr marL="95250" algn="l">
              <a:lnSpc>
                <a:spcPct val="100000"/>
              </a:lnSpc>
              <a:spcBef>
                <a:spcPts val="110"/>
              </a:spcBef>
            </a:pPr>
            <a:r>
              <a:rPr lang="en-AU" sz="2000" b="1" dirty="0">
                <a:latin typeface="Helvetica" pitchFamily="2" charset="0"/>
                <a:cs typeface="Arial"/>
              </a:rPr>
              <a:t>ISOLATE</a:t>
            </a:r>
          </a:p>
          <a:p>
            <a:pPr marL="12700" algn="l">
              <a:lnSpc>
                <a:spcPct val="100000"/>
              </a:lnSpc>
              <a:spcBef>
                <a:spcPts val="1660"/>
              </a:spcBef>
            </a:pPr>
            <a:r>
              <a:rPr lang="en-AU" sz="2000" dirty="0">
                <a:latin typeface="Helvetica Light" panose="020B0403020202020204" pitchFamily="34" charset="0"/>
                <a:cs typeface="Arial"/>
              </a:rPr>
              <a:t>Isolate as much as you can</a:t>
            </a:r>
          </a:p>
          <a:p>
            <a:pPr marL="12700" marR="304800" algn="l">
              <a:lnSpc>
                <a:spcPct val="100499"/>
              </a:lnSpc>
              <a:spcBef>
                <a:spcPts val="5"/>
              </a:spcBef>
            </a:pPr>
            <a:r>
              <a:rPr lang="en-AU" sz="2000" i="1" dirty="0">
                <a:latin typeface="Helvetica Light Oblique" panose="020B0403020202020204" pitchFamily="34" charset="0"/>
                <a:cs typeface="Arial"/>
              </a:rPr>
              <a:t>(paying special attention to pumps, motors and the power supply).</a:t>
            </a:r>
          </a:p>
        </p:txBody>
      </p:sp>
      <p:pic>
        <p:nvPicPr>
          <p:cNvPr id="51" name="Picture 50" descr="A black background with a black square&#10;&#10;Description automatically generated with medium confidence">
            <a:extLst>
              <a:ext uri="{FF2B5EF4-FFF2-40B4-BE49-F238E27FC236}">
                <a16:creationId xmlns:a16="http://schemas.microsoft.com/office/drawing/2014/main" id="{E992E7A7-FCB2-29C5-EE0E-8A43D02F6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2884" y="761080"/>
            <a:ext cx="2458042" cy="642074"/>
          </a:xfrm>
          <a:prstGeom prst="rect">
            <a:avLst/>
          </a:prstGeom>
        </p:spPr>
      </p:pic>
      <p:pic>
        <p:nvPicPr>
          <p:cNvPr id="60" name="Picture 59" descr="A yellow circle with a white triangle with a exclamation mark on it&#10;&#10;Description automatically generated">
            <a:extLst>
              <a:ext uri="{FF2B5EF4-FFF2-40B4-BE49-F238E27FC236}">
                <a16:creationId xmlns:a16="http://schemas.microsoft.com/office/drawing/2014/main" id="{1393F723-2EDF-0BEF-611C-5205E71C8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0650" y="5326365"/>
            <a:ext cx="2429850" cy="2429850"/>
          </a:xfrm>
          <a:prstGeom prst="rect">
            <a:avLst/>
          </a:prstGeom>
        </p:spPr>
      </p:pic>
      <p:pic>
        <p:nvPicPr>
          <p:cNvPr id="63" name="Picture 62" descr="A yellow circle with a white tick in it&#10;&#10;Description automatically generated">
            <a:extLst>
              <a:ext uri="{FF2B5EF4-FFF2-40B4-BE49-F238E27FC236}">
                <a16:creationId xmlns:a16="http://schemas.microsoft.com/office/drawing/2014/main" id="{1F10F493-62B1-B057-9736-FE2A2FF99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7675" y="5634146"/>
            <a:ext cx="1814288" cy="1814288"/>
          </a:xfrm>
          <a:prstGeom prst="rect">
            <a:avLst/>
          </a:prstGeom>
        </p:spPr>
      </p:pic>
      <p:sp>
        <p:nvSpPr>
          <p:cNvPr id="69" name="object 30">
            <a:extLst>
              <a:ext uri="{FF2B5EF4-FFF2-40B4-BE49-F238E27FC236}">
                <a16:creationId xmlns:a16="http://schemas.microsoft.com/office/drawing/2014/main" id="{D7600E8F-A943-6DC1-A116-858AD9914D19}"/>
              </a:ext>
            </a:extLst>
          </p:cNvPr>
          <p:cNvSpPr txBox="1"/>
          <p:nvPr/>
        </p:nvSpPr>
        <p:spPr>
          <a:xfrm>
            <a:off x="824969" y="2628563"/>
            <a:ext cx="5236941" cy="935513"/>
          </a:xfrm>
          <a:prstGeom prst="rect">
            <a:avLst/>
          </a:prstGeom>
        </p:spPr>
        <p:txBody>
          <a:bodyPr vert="horz" wrap="square" lIns="0" tIns="12065" rIns="0" bIns="0" rtlCol="0">
            <a:spAutoFit/>
          </a:bodyPr>
          <a:lstStyle/>
          <a:p>
            <a:pPr marL="12700" marR="5080">
              <a:lnSpc>
                <a:spcPct val="100499"/>
              </a:lnSpc>
              <a:spcBef>
                <a:spcPts val="95"/>
              </a:spcBef>
            </a:pPr>
            <a:r>
              <a:rPr lang="en-AU" sz="2000" dirty="0">
                <a:solidFill>
                  <a:srgbClr val="000000"/>
                </a:solidFill>
                <a:effectLst/>
                <a:latin typeface="Helvetica Light" panose="020B0403020202020204" pitchFamily="34" charset="0"/>
              </a:rPr>
              <a:t>Your first priority is to secure your depot or business. </a:t>
            </a:r>
            <a:r>
              <a:rPr lang="en-AU" sz="2000" dirty="0">
                <a:latin typeface="Helvetica Light" panose="020B0403020202020204" pitchFamily="34" charset="0"/>
                <a:cs typeface="Arial"/>
              </a:rPr>
              <a:t>Only once you’ve done this should you begin helping the community</a:t>
            </a:r>
          </a:p>
        </p:txBody>
      </p:sp>
      <p:pic>
        <p:nvPicPr>
          <p:cNvPr id="9" name="Picture 8" descr="A rope knot in a circle&#10;&#10;Description automatically generated">
            <a:extLst>
              <a:ext uri="{FF2B5EF4-FFF2-40B4-BE49-F238E27FC236}">
                <a16:creationId xmlns:a16="http://schemas.microsoft.com/office/drawing/2014/main" id="{B1491119-40C6-7760-BC85-61C06E630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62" y="5307631"/>
            <a:ext cx="2429850" cy="2429850"/>
          </a:xfrm>
          <a:prstGeom prst="rect">
            <a:avLst/>
          </a:prstGeom>
        </p:spPr>
      </p:pic>
      <p:pic>
        <p:nvPicPr>
          <p:cNvPr id="14" name="Picture 13" descr="A yellow circle with black text and a sign&#10;&#10;Description automatically generated">
            <a:extLst>
              <a:ext uri="{FF2B5EF4-FFF2-40B4-BE49-F238E27FC236}">
                <a16:creationId xmlns:a16="http://schemas.microsoft.com/office/drawing/2014/main" id="{DA2E7637-D87B-C6D4-DA5A-9A5BE6853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3487" y="5349263"/>
            <a:ext cx="2429850" cy="2429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24969" y="6504115"/>
            <a:ext cx="4007959" cy="2119630"/>
          </a:xfrm>
          <a:prstGeom prst="rect">
            <a:avLst/>
          </a:prstGeom>
        </p:spPr>
        <p:txBody>
          <a:bodyPr vert="horz" wrap="square" lIns="0" tIns="13970" rIns="0" bIns="0" rtlCol="0">
            <a:spAutoFit/>
          </a:bodyPr>
          <a:lstStyle/>
          <a:p>
            <a:pPr marL="15240">
              <a:lnSpc>
                <a:spcPct val="100000"/>
              </a:lnSpc>
              <a:spcBef>
                <a:spcPts val="110"/>
              </a:spcBef>
            </a:pPr>
            <a:r>
              <a:rPr sz="2000" b="1" spc="-10" dirty="0">
                <a:latin typeface="Helvetica" pitchFamily="2" charset="0"/>
                <a:cs typeface="Arial"/>
              </a:rPr>
              <a:t>MONITOR</a:t>
            </a:r>
            <a:endParaRPr sz="2000" b="1" dirty="0">
              <a:latin typeface="Helvetica" pitchFamily="2" charset="0"/>
              <a:cs typeface="Arial"/>
            </a:endParaRPr>
          </a:p>
          <a:p>
            <a:pPr marL="12700" marR="5080">
              <a:lnSpc>
                <a:spcPct val="100499"/>
              </a:lnSpc>
              <a:spcBef>
                <a:spcPts val="1650"/>
              </a:spcBef>
            </a:pPr>
            <a:r>
              <a:rPr sz="2000" dirty="0">
                <a:latin typeface="Helvetica Light" panose="020B0403020202020204" pitchFamily="34" charset="0"/>
                <a:cs typeface="Arial"/>
              </a:rPr>
              <a:t>Stay</a:t>
            </a:r>
            <a:r>
              <a:rPr sz="2000" spc="-20" dirty="0">
                <a:latin typeface="Helvetica Light" panose="020B0403020202020204" pitchFamily="34" charset="0"/>
                <a:cs typeface="Arial"/>
              </a:rPr>
              <a:t> </a:t>
            </a:r>
            <a:r>
              <a:rPr sz="2000" dirty="0">
                <a:latin typeface="Helvetica Light" panose="020B0403020202020204" pitchFamily="34" charset="0"/>
                <a:cs typeface="Arial"/>
              </a:rPr>
              <a:t>safe</a:t>
            </a:r>
            <a:r>
              <a:rPr sz="2000" spc="-15" dirty="0">
                <a:latin typeface="Helvetica Light" panose="020B0403020202020204" pitchFamily="34" charset="0"/>
                <a:cs typeface="Arial"/>
              </a:rPr>
              <a:t> </a:t>
            </a:r>
            <a:r>
              <a:rPr sz="2000" dirty="0">
                <a:latin typeface="Helvetica Light" panose="020B0403020202020204" pitchFamily="34" charset="0"/>
                <a:cs typeface="Arial"/>
              </a:rPr>
              <a:t>and</a:t>
            </a:r>
            <a:r>
              <a:rPr sz="2000" spc="-20" dirty="0">
                <a:latin typeface="Helvetica Light" panose="020B0403020202020204" pitchFamily="34" charset="0"/>
                <a:cs typeface="Arial"/>
              </a:rPr>
              <a:t> </a:t>
            </a:r>
            <a:r>
              <a:rPr sz="2000" spc="50" dirty="0">
                <a:latin typeface="Helvetica Light" panose="020B0403020202020204" pitchFamily="34" charset="0"/>
                <a:cs typeface="Arial"/>
              </a:rPr>
              <a:t>don’t</a:t>
            </a:r>
            <a:r>
              <a:rPr sz="2000" spc="-15" dirty="0">
                <a:latin typeface="Helvetica Light" panose="020B0403020202020204" pitchFamily="34" charset="0"/>
                <a:cs typeface="Arial"/>
              </a:rPr>
              <a:t> </a:t>
            </a:r>
            <a:r>
              <a:rPr sz="2000" dirty="0">
                <a:latin typeface="Helvetica Light" panose="020B0403020202020204" pitchFamily="34" charset="0"/>
                <a:cs typeface="Arial"/>
              </a:rPr>
              <a:t>enter</a:t>
            </a:r>
            <a:r>
              <a:rPr sz="2000" spc="-20" dirty="0">
                <a:latin typeface="Helvetica Light" panose="020B0403020202020204" pitchFamily="34" charset="0"/>
                <a:cs typeface="Arial"/>
              </a:rPr>
              <a:t> </a:t>
            </a:r>
            <a:r>
              <a:rPr sz="2000" spc="60" dirty="0">
                <a:latin typeface="Helvetica Light" panose="020B0403020202020204" pitchFamily="34" charset="0"/>
                <a:cs typeface="Arial"/>
              </a:rPr>
              <a:t>the</a:t>
            </a:r>
            <a:r>
              <a:rPr sz="2000" spc="-15" dirty="0">
                <a:latin typeface="Helvetica Light" panose="020B0403020202020204" pitchFamily="34" charset="0"/>
                <a:cs typeface="Arial"/>
              </a:rPr>
              <a:t> </a:t>
            </a:r>
            <a:r>
              <a:rPr sz="2000" spc="50" dirty="0">
                <a:latin typeface="Helvetica Light" panose="020B0403020202020204" pitchFamily="34" charset="0"/>
                <a:cs typeface="Arial"/>
              </a:rPr>
              <a:t>flood </a:t>
            </a:r>
            <a:r>
              <a:rPr sz="2000" spc="-30" dirty="0">
                <a:latin typeface="Helvetica Light" panose="020B0403020202020204" pitchFamily="34" charset="0"/>
                <a:cs typeface="Arial"/>
              </a:rPr>
              <a:t>zone.</a:t>
            </a:r>
            <a:r>
              <a:rPr sz="2000" spc="45" dirty="0">
                <a:latin typeface="Helvetica Light" panose="020B0403020202020204" pitchFamily="34" charset="0"/>
                <a:cs typeface="Arial"/>
              </a:rPr>
              <a:t> </a:t>
            </a:r>
            <a:r>
              <a:rPr sz="2000" dirty="0">
                <a:latin typeface="Helvetica Light" panose="020B0403020202020204" pitchFamily="34" charset="0"/>
                <a:cs typeface="Arial"/>
              </a:rPr>
              <a:t>Monitor</a:t>
            </a:r>
            <a:r>
              <a:rPr sz="2000" spc="40" dirty="0">
                <a:latin typeface="Helvetica Light" panose="020B0403020202020204" pitchFamily="34" charset="0"/>
                <a:cs typeface="Arial"/>
              </a:rPr>
              <a:t> </a:t>
            </a:r>
            <a:r>
              <a:rPr sz="2000" spc="60" dirty="0">
                <a:latin typeface="Helvetica Light" panose="020B0403020202020204" pitchFamily="34" charset="0"/>
                <a:cs typeface="Arial"/>
              </a:rPr>
              <a:t>the</a:t>
            </a:r>
            <a:r>
              <a:rPr sz="2000" spc="45" dirty="0">
                <a:latin typeface="Helvetica Light" panose="020B0403020202020204" pitchFamily="34" charset="0"/>
                <a:cs typeface="Arial"/>
              </a:rPr>
              <a:t> </a:t>
            </a:r>
            <a:r>
              <a:rPr sz="2000" dirty="0">
                <a:latin typeface="Helvetica Light" panose="020B0403020202020204" pitchFamily="34" charset="0"/>
                <a:cs typeface="Arial"/>
              </a:rPr>
              <a:t>situation</a:t>
            </a:r>
            <a:r>
              <a:rPr sz="2000" spc="50" dirty="0">
                <a:latin typeface="Helvetica Light" panose="020B0403020202020204" pitchFamily="34" charset="0"/>
                <a:cs typeface="Arial"/>
              </a:rPr>
              <a:t> </a:t>
            </a:r>
            <a:r>
              <a:rPr sz="2000" dirty="0">
                <a:latin typeface="Helvetica Light" panose="020B0403020202020204" pitchFamily="34" charset="0"/>
                <a:cs typeface="Arial"/>
              </a:rPr>
              <a:t>and</a:t>
            </a:r>
            <a:r>
              <a:rPr sz="2000" spc="40" dirty="0">
                <a:latin typeface="Helvetica Light" panose="020B0403020202020204" pitchFamily="34" charset="0"/>
                <a:cs typeface="Arial"/>
              </a:rPr>
              <a:t> </a:t>
            </a:r>
            <a:r>
              <a:rPr sz="2000" spc="70" dirty="0">
                <a:latin typeface="Helvetica Light" panose="020B0403020202020204" pitchFamily="34" charset="0"/>
                <a:cs typeface="Arial"/>
              </a:rPr>
              <a:t>start </a:t>
            </a:r>
            <a:r>
              <a:rPr sz="2000" dirty="0">
                <a:latin typeface="Helvetica Light" panose="020B0403020202020204" pitchFamily="34" charset="0"/>
                <a:cs typeface="Arial"/>
              </a:rPr>
              <a:t>preparing</a:t>
            </a:r>
            <a:r>
              <a:rPr sz="2000" spc="-5" dirty="0">
                <a:latin typeface="Helvetica Light" panose="020B0403020202020204" pitchFamily="34" charset="0"/>
                <a:cs typeface="Arial"/>
              </a:rPr>
              <a:t> </a:t>
            </a:r>
            <a:r>
              <a:rPr sz="2000" dirty="0">
                <a:latin typeface="Helvetica Light" panose="020B0403020202020204" pitchFamily="34" charset="0"/>
                <a:cs typeface="Arial"/>
              </a:rPr>
              <a:t>your </a:t>
            </a:r>
            <a:r>
              <a:rPr sz="2000" spc="50" dirty="0">
                <a:latin typeface="Helvetica Light" panose="020B0403020202020204" pitchFamily="34" charset="0"/>
                <a:cs typeface="Arial"/>
              </a:rPr>
              <a:t>post-</a:t>
            </a:r>
            <a:r>
              <a:rPr sz="2000" spc="60" dirty="0">
                <a:latin typeface="Helvetica Light" panose="020B0403020202020204" pitchFamily="34" charset="0"/>
                <a:cs typeface="Arial"/>
              </a:rPr>
              <a:t>flood</a:t>
            </a:r>
            <a:r>
              <a:rPr sz="2000" dirty="0">
                <a:latin typeface="Helvetica Light" panose="020B0403020202020204" pitchFamily="34" charset="0"/>
                <a:cs typeface="Arial"/>
              </a:rPr>
              <a:t> </a:t>
            </a:r>
            <a:r>
              <a:rPr sz="2000" spc="-10" dirty="0">
                <a:latin typeface="Helvetica Light" panose="020B0403020202020204" pitchFamily="34" charset="0"/>
                <a:cs typeface="Arial"/>
              </a:rPr>
              <a:t>recovery </a:t>
            </a:r>
            <a:r>
              <a:rPr sz="2000" dirty="0">
                <a:latin typeface="Helvetica Light" panose="020B0403020202020204" pitchFamily="34" charset="0"/>
                <a:cs typeface="Arial"/>
              </a:rPr>
              <a:t>plan.</a:t>
            </a:r>
            <a:r>
              <a:rPr sz="2000" spc="-50" dirty="0">
                <a:latin typeface="Helvetica Light" panose="020B0403020202020204" pitchFamily="34" charset="0"/>
                <a:cs typeface="Arial"/>
              </a:rPr>
              <a:t> </a:t>
            </a:r>
            <a:r>
              <a:rPr sz="2000" spc="-20" dirty="0">
                <a:latin typeface="Helvetica Light" panose="020B0403020202020204" pitchFamily="34" charset="0"/>
                <a:cs typeface="Arial"/>
              </a:rPr>
              <a:t>Be</a:t>
            </a:r>
            <a:r>
              <a:rPr sz="2000" spc="-45" dirty="0">
                <a:latin typeface="Helvetica Light" panose="020B0403020202020204" pitchFamily="34" charset="0"/>
                <a:cs typeface="Arial"/>
              </a:rPr>
              <a:t> </a:t>
            </a:r>
            <a:r>
              <a:rPr sz="2000" dirty="0">
                <a:latin typeface="Helvetica Light" panose="020B0403020202020204" pitchFamily="34" charset="0"/>
                <a:cs typeface="Arial"/>
              </a:rPr>
              <a:t>prepared</a:t>
            </a:r>
            <a:r>
              <a:rPr sz="2000" spc="-50" dirty="0">
                <a:latin typeface="Helvetica Light" panose="020B0403020202020204" pitchFamily="34" charset="0"/>
                <a:cs typeface="Arial"/>
              </a:rPr>
              <a:t> </a:t>
            </a:r>
            <a:r>
              <a:rPr sz="2000" spc="100" dirty="0">
                <a:latin typeface="Helvetica Light" panose="020B0403020202020204" pitchFamily="34" charset="0"/>
                <a:cs typeface="Arial"/>
              </a:rPr>
              <a:t>to</a:t>
            </a:r>
            <a:r>
              <a:rPr sz="2000" spc="-45" dirty="0">
                <a:latin typeface="Helvetica Light" panose="020B0403020202020204" pitchFamily="34" charset="0"/>
                <a:cs typeface="Arial"/>
              </a:rPr>
              <a:t> </a:t>
            </a:r>
            <a:r>
              <a:rPr sz="2000" dirty="0">
                <a:latin typeface="Helvetica Light" panose="020B0403020202020204" pitchFamily="34" charset="0"/>
                <a:cs typeface="Arial"/>
              </a:rPr>
              <a:t>adapt</a:t>
            </a:r>
            <a:r>
              <a:rPr sz="2000" spc="-50" dirty="0">
                <a:latin typeface="Helvetica Light" panose="020B0403020202020204" pitchFamily="34" charset="0"/>
                <a:cs typeface="Arial"/>
              </a:rPr>
              <a:t> </a:t>
            </a:r>
            <a:r>
              <a:rPr sz="2000" spc="-20" dirty="0">
                <a:latin typeface="Helvetica Light" panose="020B0403020202020204" pitchFamily="34" charset="0"/>
                <a:cs typeface="Arial"/>
              </a:rPr>
              <a:t>your </a:t>
            </a:r>
            <a:r>
              <a:rPr sz="2000" dirty="0">
                <a:latin typeface="Helvetica Light" panose="020B0403020202020204" pitchFamily="34" charset="0"/>
                <a:cs typeface="Arial"/>
              </a:rPr>
              <a:t>response</a:t>
            </a:r>
            <a:r>
              <a:rPr sz="2000" spc="-50" dirty="0">
                <a:latin typeface="Helvetica Light" panose="020B0403020202020204" pitchFamily="34" charset="0"/>
                <a:cs typeface="Arial"/>
              </a:rPr>
              <a:t> </a:t>
            </a:r>
            <a:r>
              <a:rPr sz="2000" spc="114" dirty="0">
                <a:latin typeface="Helvetica Light" panose="020B0403020202020204" pitchFamily="34" charset="0"/>
                <a:cs typeface="Arial"/>
              </a:rPr>
              <a:t>if</a:t>
            </a:r>
            <a:r>
              <a:rPr sz="2000" spc="-45" dirty="0">
                <a:latin typeface="Helvetica Light" panose="020B0403020202020204" pitchFamily="34" charset="0"/>
                <a:cs typeface="Arial"/>
              </a:rPr>
              <a:t> </a:t>
            </a:r>
            <a:r>
              <a:rPr sz="2000" spc="-10" dirty="0">
                <a:latin typeface="Helvetica Light" panose="020B0403020202020204" pitchFamily="34" charset="0"/>
                <a:cs typeface="Arial"/>
              </a:rPr>
              <a:t>needed.</a:t>
            </a:r>
            <a:endParaRPr sz="2000" dirty="0">
              <a:latin typeface="Helvetica Light" panose="020B0403020202020204" pitchFamily="34" charset="0"/>
              <a:cs typeface="Arial"/>
            </a:endParaRPr>
          </a:p>
        </p:txBody>
      </p:sp>
      <p:sp>
        <p:nvSpPr>
          <p:cNvPr id="8" name="object 8"/>
          <p:cNvSpPr txBox="1"/>
          <p:nvPr/>
        </p:nvSpPr>
        <p:spPr>
          <a:xfrm>
            <a:off x="5510691" y="6504115"/>
            <a:ext cx="4007959" cy="3309880"/>
          </a:xfrm>
          <a:prstGeom prst="rect">
            <a:avLst/>
          </a:prstGeom>
        </p:spPr>
        <p:txBody>
          <a:bodyPr vert="horz" wrap="square" lIns="0" tIns="13970" rIns="0" bIns="0" rtlCol="0">
            <a:spAutoFit/>
          </a:bodyPr>
          <a:lstStyle/>
          <a:p>
            <a:pPr marL="15240">
              <a:lnSpc>
                <a:spcPct val="100000"/>
              </a:lnSpc>
              <a:spcBef>
                <a:spcPts val="110"/>
              </a:spcBef>
            </a:pPr>
            <a:r>
              <a:rPr sz="2000" b="1" spc="-10" dirty="0">
                <a:latin typeface="Helvetica" pitchFamily="2" charset="0"/>
                <a:cs typeface="Arial"/>
              </a:rPr>
              <a:t>INFORM</a:t>
            </a:r>
            <a:endParaRPr sz="2000" b="1" dirty="0">
              <a:latin typeface="Helvetica" pitchFamily="2" charset="0"/>
              <a:cs typeface="Arial"/>
            </a:endParaRPr>
          </a:p>
          <a:p>
            <a:pPr marL="12700" marR="5080">
              <a:lnSpc>
                <a:spcPct val="100499"/>
              </a:lnSpc>
              <a:spcBef>
                <a:spcPts val="1650"/>
              </a:spcBef>
            </a:pPr>
            <a:r>
              <a:rPr sz="2000" dirty="0">
                <a:latin typeface="Helvetica Light" panose="020B0403020202020204" pitchFamily="34" charset="0"/>
                <a:cs typeface="Arial"/>
              </a:rPr>
              <a:t>You’ll</a:t>
            </a:r>
            <a:r>
              <a:rPr sz="2000" spc="35" dirty="0">
                <a:latin typeface="Helvetica Light" panose="020B0403020202020204" pitchFamily="34" charset="0"/>
                <a:cs typeface="Arial"/>
              </a:rPr>
              <a:t> </a:t>
            </a:r>
            <a:r>
              <a:rPr sz="2000" spc="60" dirty="0">
                <a:latin typeface="Helvetica Light" panose="020B0403020202020204" pitchFamily="34" charset="0"/>
                <a:cs typeface="Arial"/>
              </a:rPr>
              <a:t>almost</a:t>
            </a:r>
            <a:r>
              <a:rPr sz="2000" spc="40" dirty="0">
                <a:latin typeface="Helvetica Light" panose="020B0403020202020204" pitchFamily="34" charset="0"/>
                <a:cs typeface="Arial"/>
              </a:rPr>
              <a:t> </a:t>
            </a:r>
            <a:r>
              <a:rPr sz="2000" spc="75" dirty="0">
                <a:latin typeface="Helvetica Light" panose="020B0403020202020204" pitchFamily="34" charset="0"/>
                <a:cs typeface="Arial"/>
              </a:rPr>
              <a:t>certainly</a:t>
            </a:r>
            <a:r>
              <a:rPr sz="2000" spc="35" dirty="0">
                <a:latin typeface="Helvetica Light" panose="020B0403020202020204" pitchFamily="34" charset="0"/>
                <a:cs typeface="Arial"/>
              </a:rPr>
              <a:t> </a:t>
            </a:r>
            <a:r>
              <a:rPr sz="2000" dirty="0">
                <a:latin typeface="Helvetica Light" panose="020B0403020202020204" pitchFamily="34" charset="0"/>
                <a:cs typeface="Arial"/>
              </a:rPr>
              <a:t>see</a:t>
            </a:r>
            <a:r>
              <a:rPr sz="2000" spc="40" dirty="0">
                <a:latin typeface="Helvetica Light" panose="020B0403020202020204" pitchFamily="34" charset="0"/>
                <a:cs typeface="Arial"/>
              </a:rPr>
              <a:t> </a:t>
            </a:r>
            <a:r>
              <a:rPr sz="2000" spc="-25" dirty="0">
                <a:latin typeface="Helvetica Light" panose="020B0403020202020204" pitchFamily="34" charset="0"/>
                <a:cs typeface="Arial"/>
              </a:rPr>
              <a:t>an </a:t>
            </a:r>
            <a:r>
              <a:rPr sz="2000" spc="75" dirty="0">
                <a:latin typeface="Helvetica Light" panose="020B0403020202020204" pitchFamily="34" charset="0"/>
                <a:cs typeface="Arial"/>
              </a:rPr>
              <a:t>increase</a:t>
            </a:r>
            <a:r>
              <a:rPr sz="2000" spc="100" dirty="0">
                <a:latin typeface="Helvetica Light" panose="020B0403020202020204" pitchFamily="34" charset="0"/>
                <a:cs typeface="Arial"/>
              </a:rPr>
              <a:t> </a:t>
            </a:r>
            <a:r>
              <a:rPr sz="2000" spc="80" dirty="0">
                <a:latin typeface="Helvetica Light" panose="020B0403020202020204" pitchFamily="34" charset="0"/>
                <a:cs typeface="Arial"/>
              </a:rPr>
              <a:t>in</a:t>
            </a:r>
            <a:r>
              <a:rPr sz="2000" spc="95" dirty="0">
                <a:latin typeface="Helvetica Light" panose="020B0403020202020204" pitchFamily="34" charset="0"/>
                <a:cs typeface="Arial"/>
              </a:rPr>
              <a:t> customer</a:t>
            </a:r>
            <a:r>
              <a:rPr sz="2000" spc="100" dirty="0">
                <a:latin typeface="Helvetica Light" panose="020B0403020202020204" pitchFamily="34" charset="0"/>
                <a:cs typeface="Arial"/>
              </a:rPr>
              <a:t> </a:t>
            </a:r>
            <a:r>
              <a:rPr sz="2000" spc="70" dirty="0">
                <a:latin typeface="Helvetica Light" panose="020B0403020202020204" pitchFamily="34" charset="0"/>
                <a:cs typeface="Arial"/>
              </a:rPr>
              <a:t>requests. </a:t>
            </a:r>
            <a:r>
              <a:rPr sz="2000" dirty="0">
                <a:latin typeface="Helvetica Light" panose="020B0403020202020204" pitchFamily="34" charset="0"/>
                <a:cs typeface="Arial"/>
              </a:rPr>
              <a:t>Ensure</a:t>
            </a:r>
            <a:r>
              <a:rPr sz="2000" spc="170" dirty="0">
                <a:latin typeface="Helvetica Light" panose="020B0403020202020204" pitchFamily="34" charset="0"/>
                <a:cs typeface="Arial"/>
              </a:rPr>
              <a:t> </a:t>
            </a:r>
            <a:r>
              <a:rPr sz="2000" spc="85" dirty="0">
                <a:latin typeface="Helvetica Light" panose="020B0403020202020204" pitchFamily="34" charset="0"/>
                <a:cs typeface="Arial"/>
              </a:rPr>
              <a:t>your</a:t>
            </a:r>
            <a:r>
              <a:rPr sz="2000" spc="165" dirty="0">
                <a:latin typeface="Helvetica Light" panose="020B0403020202020204" pitchFamily="34" charset="0"/>
                <a:cs typeface="Arial"/>
              </a:rPr>
              <a:t> </a:t>
            </a:r>
            <a:r>
              <a:rPr sz="2000" spc="95" dirty="0">
                <a:latin typeface="Helvetica Light" panose="020B0403020202020204" pitchFamily="34" charset="0"/>
                <a:cs typeface="Arial"/>
              </a:rPr>
              <a:t>customer</a:t>
            </a:r>
            <a:r>
              <a:rPr sz="2000" spc="170" dirty="0">
                <a:latin typeface="Helvetica Light" panose="020B0403020202020204" pitchFamily="34" charset="0"/>
                <a:cs typeface="Arial"/>
              </a:rPr>
              <a:t> </a:t>
            </a:r>
            <a:r>
              <a:rPr sz="2000" spc="85" dirty="0">
                <a:latin typeface="Helvetica Light" panose="020B0403020202020204" pitchFamily="34" charset="0"/>
                <a:cs typeface="Arial"/>
              </a:rPr>
              <a:t>service </a:t>
            </a:r>
            <a:r>
              <a:rPr sz="2000" spc="80" dirty="0">
                <a:latin typeface="Helvetica Light" panose="020B0403020202020204" pitchFamily="34" charset="0"/>
                <a:cs typeface="Arial"/>
              </a:rPr>
              <a:t>teams</a:t>
            </a:r>
            <a:r>
              <a:rPr sz="2000" spc="155" dirty="0">
                <a:latin typeface="Helvetica Light" panose="020B0403020202020204" pitchFamily="34" charset="0"/>
                <a:cs typeface="Arial"/>
              </a:rPr>
              <a:t> </a:t>
            </a:r>
            <a:r>
              <a:rPr sz="2000" dirty="0">
                <a:latin typeface="Helvetica Light" panose="020B0403020202020204" pitchFamily="34" charset="0"/>
                <a:cs typeface="Arial"/>
              </a:rPr>
              <a:t>are</a:t>
            </a:r>
            <a:r>
              <a:rPr sz="2000" spc="-30" dirty="0">
                <a:latin typeface="Helvetica Light" panose="020B0403020202020204" pitchFamily="34" charset="0"/>
                <a:cs typeface="Arial"/>
              </a:rPr>
              <a:t> </a:t>
            </a:r>
            <a:r>
              <a:rPr sz="2000" dirty="0">
                <a:latin typeface="Helvetica Light" panose="020B0403020202020204" pitchFamily="34" charset="0"/>
                <a:cs typeface="Arial"/>
              </a:rPr>
              <a:t>informed,</a:t>
            </a:r>
            <a:r>
              <a:rPr sz="2000" spc="-25" dirty="0">
                <a:latin typeface="Helvetica Light" panose="020B0403020202020204" pitchFamily="34" charset="0"/>
                <a:cs typeface="Arial"/>
              </a:rPr>
              <a:t> </a:t>
            </a:r>
            <a:r>
              <a:rPr sz="2000" spc="-10" dirty="0">
                <a:latin typeface="Helvetica Light" panose="020B0403020202020204" pitchFamily="34" charset="0"/>
                <a:cs typeface="Arial"/>
              </a:rPr>
              <a:t>appropriately </a:t>
            </a:r>
            <a:r>
              <a:rPr sz="2000" dirty="0">
                <a:latin typeface="Helvetica Light" panose="020B0403020202020204" pitchFamily="34" charset="0"/>
                <a:cs typeface="Arial"/>
              </a:rPr>
              <a:t>resourced</a:t>
            </a:r>
            <a:r>
              <a:rPr sz="2000" spc="10" dirty="0">
                <a:latin typeface="Helvetica Light" panose="020B0403020202020204" pitchFamily="34" charset="0"/>
                <a:cs typeface="Arial"/>
              </a:rPr>
              <a:t> </a:t>
            </a:r>
            <a:r>
              <a:rPr sz="2000" dirty="0">
                <a:latin typeface="Helvetica Light" panose="020B0403020202020204" pitchFamily="34" charset="0"/>
                <a:cs typeface="Arial"/>
              </a:rPr>
              <a:t>and</a:t>
            </a:r>
            <a:r>
              <a:rPr sz="2000" spc="10" dirty="0">
                <a:latin typeface="Helvetica Light" panose="020B0403020202020204" pitchFamily="34" charset="0"/>
                <a:cs typeface="Arial"/>
              </a:rPr>
              <a:t> </a:t>
            </a:r>
            <a:r>
              <a:rPr sz="2000" dirty="0">
                <a:latin typeface="Helvetica Light" panose="020B0403020202020204" pitchFamily="34" charset="0"/>
                <a:cs typeface="Arial"/>
              </a:rPr>
              <a:t>have</a:t>
            </a:r>
            <a:r>
              <a:rPr sz="2000" spc="15" dirty="0">
                <a:latin typeface="Helvetica Light" panose="020B0403020202020204" pitchFamily="34" charset="0"/>
                <a:cs typeface="Arial"/>
              </a:rPr>
              <a:t> </a:t>
            </a:r>
            <a:r>
              <a:rPr sz="2000" dirty="0">
                <a:latin typeface="Helvetica Light" panose="020B0403020202020204" pitchFamily="34" charset="0"/>
                <a:cs typeface="Arial"/>
              </a:rPr>
              <a:t>relevant</a:t>
            </a:r>
            <a:r>
              <a:rPr sz="2000" spc="5" dirty="0">
                <a:latin typeface="Helvetica Light" panose="020B0403020202020204" pitchFamily="34" charset="0"/>
                <a:cs typeface="Arial"/>
              </a:rPr>
              <a:t> </a:t>
            </a:r>
            <a:r>
              <a:rPr sz="2000" spc="50" dirty="0">
                <a:latin typeface="Helvetica Light" panose="020B0403020202020204" pitchFamily="34" charset="0"/>
                <a:cs typeface="Arial"/>
              </a:rPr>
              <a:t>flood </a:t>
            </a:r>
            <a:r>
              <a:rPr sz="2000" dirty="0">
                <a:latin typeface="Helvetica Light" panose="020B0403020202020204" pitchFamily="34" charset="0"/>
                <a:cs typeface="Arial"/>
              </a:rPr>
              <a:t>advice</a:t>
            </a:r>
            <a:r>
              <a:rPr sz="2000" spc="-30" dirty="0">
                <a:latin typeface="Helvetica Light" panose="020B0403020202020204" pitchFamily="34" charset="0"/>
                <a:cs typeface="Arial"/>
              </a:rPr>
              <a:t> </a:t>
            </a:r>
            <a:r>
              <a:rPr sz="2000" spc="-20" dirty="0">
                <a:latin typeface="Helvetica Light" panose="020B0403020202020204" pitchFamily="34" charset="0"/>
                <a:cs typeface="Arial"/>
              </a:rPr>
              <a:t>ready.</a:t>
            </a:r>
            <a:r>
              <a:rPr sz="2000" spc="-25" dirty="0">
                <a:latin typeface="Helvetica Light" panose="020B0403020202020204" pitchFamily="34" charset="0"/>
                <a:cs typeface="Arial"/>
              </a:rPr>
              <a:t> </a:t>
            </a:r>
            <a:r>
              <a:rPr sz="2000" spc="-75" dirty="0">
                <a:latin typeface="Helvetica Light" panose="020B0403020202020204" pitchFamily="34" charset="0"/>
                <a:cs typeface="Arial"/>
              </a:rPr>
              <a:t>We</a:t>
            </a:r>
            <a:r>
              <a:rPr sz="2000" spc="-30" dirty="0">
                <a:latin typeface="Helvetica Light" panose="020B0403020202020204" pitchFamily="34" charset="0"/>
                <a:cs typeface="Arial"/>
              </a:rPr>
              <a:t> </a:t>
            </a:r>
            <a:r>
              <a:rPr sz="2000" spc="65" dirty="0">
                <a:latin typeface="Helvetica Light" panose="020B0403020202020204" pitchFamily="34" charset="0"/>
                <a:cs typeface="Arial"/>
              </a:rPr>
              <a:t>will</a:t>
            </a:r>
            <a:r>
              <a:rPr sz="2000" spc="-25" dirty="0">
                <a:latin typeface="Helvetica Light" panose="020B0403020202020204" pitchFamily="34" charset="0"/>
                <a:cs typeface="Arial"/>
              </a:rPr>
              <a:t> </a:t>
            </a:r>
            <a:r>
              <a:rPr sz="2000" dirty="0">
                <a:latin typeface="Helvetica Light" panose="020B0403020202020204" pitchFamily="34" charset="0"/>
                <a:cs typeface="Arial"/>
              </a:rPr>
              <a:t>provide</a:t>
            </a:r>
            <a:r>
              <a:rPr sz="2000" spc="-30" dirty="0">
                <a:latin typeface="Helvetica Light" panose="020B0403020202020204" pitchFamily="34" charset="0"/>
                <a:cs typeface="Arial"/>
              </a:rPr>
              <a:t> </a:t>
            </a:r>
            <a:r>
              <a:rPr sz="2000" dirty="0">
                <a:latin typeface="Helvetica Light" panose="020B0403020202020204" pitchFamily="34" charset="0"/>
                <a:cs typeface="Arial"/>
              </a:rPr>
              <a:t>a</a:t>
            </a:r>
            <a:r>
              <a:rPr sz="2000" spc="-25" dirty="0">
                <a:latin typeface="Helvetica Light" panose="020B0403020202020204" pitchFamily="34" charset="0"/>
                <a:cs typeface="Arial"/>
              </a:rPr>
              <a:t> </a:t>
            </a:r>
            <a:r>
              <a:rPr sz="2000" dirty="0">
                <a:latin typeface="Helvetica Light" panose="020B0403020202020204" pitchFamily="34" charset="0"/>
                <a:cs typeface="Arial"/>
              </a:rPr>
              <a:t>link</a:t>
            </a:r>
            <a:r>
              <a:rPr sz="2000" spc="-30" dirty="0">
                <a:latin typeface="Helvetica Light" panose="020B0403020202020204" pitchFamily="34" charset="0"/>
                <a:cs typeface="Arial"/>
              </a:rPr>
              <a:t> </a:t>
            </a:r>
            <a:r>
              <a:rPr sz="2000" spc="75" dirty="0">
                <a:latin typeface="Helvetica Light" panose="020B0403020202020204" pitchFamily="34" charset="0"/>
                <a:cs typeface="Arial"/>
              </a:rPr>
              <a:t>to </a:t>
            </a:r>
            <a:r>
              <a:rPr sz="2000" dirty="0">
                <a:latin typeface="Helvetica Light" panose="020B0403020202020204" pitchFamily="34" charset="0"/>
                <a:cs typeface="Arial"/>
              </a:rPr>
              <a:t>a</a:t>
            </a:r>
            <a:r>
              <a:rPr sz="2000" spc="-45" dirty="0">
                <a:latin typeface="Helvetica Light" panose="020B0403020202020204" pitchFamily="34" charset="0"/>
                <a:cs typeface="Arial"/>
              </a:rPr>
              <a:t> </a:t>
            </a:r>
            <a:r>
              <a:rPr sz="2000" dirty="0">
                <a:latin typeface="Helvetica Light" panose="020B0403020202020204" pitchFamily="34" charset="0"/>
                <a:cs typeface="Arial"/>
              </a:rPr>
              <a:t>range</a:t>
            </a:r>
            <a:r>
              <a:rPr sz="2000" spc="-45" dirty="0">
                <a:latin typeface="Helvetica Light" panose="020B0403020202020204" pitchFamily="34" charset="0"/>
                <a:cs typeface="Arial"/>
              </a:rPr>
              <a:t> </a:t>
            </a:r>
            <a:r>
              <a:rPr sz="2000" spc="95" dirty="0">
                <a:latin typeface="Helvetica Light" panose="020B0403020202020204" pitchFamily="34" charset="0"/>
                <a:cs typeface="Arial"/>
              </a:rPr>
              <a:t>of</a:t>
            </a:r>
            <a:r>
              <a:rPr sz="2000" spc="-40" dirty="0">
                <a:latin typeface="Helvetica Light" panose="020B0403020202020204" pitchFamily="34" charset="0"/>
                <a:cs typeface="Arial"/>
              </a:rPr>
              <a:t> </a:t>
            </a:r>
            <a:r>
              <a:rPr sz="2000" dirty="0">
                <a:latin typeface="Helvetica Light" panose="020B0403020202020204" pitchFamily="34" charset="0"/>
                <a:cs typeface="Arial"/>
              </a:rPr>
              <a:t>resources</a:t>
            </a:r>
            <a:r>
              <a:rPr sz="2000" spc="-45" dirty="0">
                <a:latin typeface="Helvetica Light" panose="020B0403020202020204" pitchFamily="34" charset="0"/>
                <a:cs typeface="Arial"/>
              </a:rPr>
              <a:t> </a:t>
            </a:r>
            <a:r>
              <a:rPr sz="2000" spc="100" dirty="0">
                <a:latin typeface="Helvetica Light" panose="020B0403020202020204" pitchFamily="34" charset="0"/>
                <a:cs typeface="Arial"/>
              </a:rPr>
              <a:t>to</a:t>
            </a:r>
            <a:r>
              <a:rPr sz="2000" spc="-45" dirty="0">
                <a:latin typeface="Helvetica Light" panose="020B0403020202020204" pitchFamily="34" charset="0"/>
                <a:cs typeface="Arial"/>
              </a:rPr>
              <a:t> </a:t>
            </a:r>
            <a:r>
              <a:rPr sz="2000" dirty="0">
                <a:latin typeface="Helvetica Light" panose="020B0403020202020204" pitchFamily="34" charset="0"/>
                <a:cs typeface="Arial"/>
              </a:rPr>
              <a:t>help</a:t>
            </a:r>
            <a:r>
              <a:rPr sz="2000" spc="-40" dirty="0">
                <a:latin typeface="Helvetica Light" panose="020B0403020202020204" pitchFamily="34" charset="0"/>
                <a:cs typeface="Arial"/>
              </a:rPr>
              <a:t> </a:t>
            </a:r>
            <a:r>
              <a:rPr sz="2000" dirty="0">
                <a:latin typeface="Helvetica Light" panose="020B0403020202020204" pitchFamily="34" charset="0"/>
                <a:cs typeface="Arial"/>
              </a:rPr>
              <a:t>you</a:t>
            </a:r>
            <a:r>
              <a:rPr sz="2000" spc="-45" dirty="0">
                <a:latin typeface="Helvetica Light" panose="020B0403020202020204" pitchFamily="34" charset="0"/>
                <a:cs typeface="Arial"/>
              </a:rPr>
              <a:t> </a:t>
            </a:r>
            <a:r>
              <a:rPr sz="2000" spc="-25" dirty="0">
                <a:latin typeface="Helvetica Light" panose="020B0403020202020204" pitchFamily="34" charset="0"/>
                <a:cs typeface="Arial"/>
              </a:rPr>
              <a:t>do </a:t>
            </a:r>
            <a:r>
              <a:rPr sz="2000" spc="55" dirty="0">
                <a:latin typeface="Helvetica Light" panose="020B0403020202020204" pitchFamily="34" charset="0"/>
                <a:cs typeface="Arial"/>
              </a:rPr>
              <a:t>this</a:t>
            </a:r>
            <a:r>
              <a:rPr sz="2000" spc="-70" dirty="0">
                <a:latin typeface="Helvetica Light" panose="020B0403020202020204" pitchFamily="34" charset="0"/>
                <a:cs typeface="Arial"/>
              </a:rPr>
              <a:t> </a:t>
            </a:r>
            <a:r>
              <a:rPr sz="2000" spc="75" dirty="0">
                <a:latin typeface="Helvetica Light" panose="020B0403020202020204" pitchFamily="34" charset="0"/>
                <a:cs typeface="Arial"/>
              </a:rPr>
              <a:t>at</a:t>
            </a:r>
            <a:r>
              <a:rPr sz="2000" spc="-70" dirty="0">
                <a:latin typeface="Helvetica Light" panose="020B0403020202020204" pitchFamily="34" charset="0"/>
                <a:cs typeface="Arial"/>
              </a:rPr>
              <a:t> </a:t>
            </a:r>
            <a:r>
              <a:rPr sz="2000" spc="60" dirty="0">
                <a:latin typeface="Helvetica Light" panose="020B0403020202020204" pitchFamily="34" charset="0"/>
                <a:cs typeface="Arial"/>
              </a:rPr>
              <a:t>the</a:t>
            </a:r>
            <a:r>
              <a:rPr sz="2000" spc="-65" dirty="0">
                <a:latin typeface="Helvetica Light" panose="020B0403020202020204" pitchFamily="34" charset="0"/>
                <a:cs typeface="Arial"/>
              </a:rPr>
              <a:t> </a:t>
            </a:r>
            <a:r>
              <a:rPr sz="2000" dirty="0">
                <a:latin typeface="Helvetica Light" panose="020B0403020202020204" pitchFamily="34" charset="0"/>
                <a:cs typeface="Arial"/>
              </a:rPr>
              <a:t>end</a:t>
            </a:r>
            <a:r>
              <a:rPr sz="2000" spc="-70" dirty="0">
                <a:latin typeface="Helvetica Light" panose="020B0403020202020204" pitchFamily="34" charset="0"/>
                <a:cs typeface="Arial"/>
              </a:rPr>
              <a:t> </a:t>
            </a:r>
            <a:r>
              <a:rPr sz="2000" spc="95" dirty="0">
                <a:latin typeface="Helvetica Light" panose="020B0403020202020204" pitchFamily="34" charset="0"/>
                <a:cs typeface="Arial"/>
              </a:rPr>
              <a:t>of</a:t>
            </a:r>
            <a:r>
              <a:rPr sz="2000" spc="-65" dirty="0">
                <a:latin typeface="Helvetica Light" panose="020B0403020202020204" pitchFamily="34" charset="0"/>
                <a:cs typeface="Arial"/>
              </a:rPr>
              <a:t> </a:t>
            </a:r>
            <a:r>
              <a:rPr sz="2000" spc="60" dirty="0">
                <a:latin typeface="Helvetica Light" panose="020B0403020202020204" pitchFamily="34" charset="0"/>
                <a:cs typeface="Arial"/>
              </a:rPr>
              <a:t>the</a:t>
            </a:r>
            <a:r>
              <a:rPr sz="2000" spc="-70" dirty="0">
                <a:latin typeface="Helvetica Light" panose="020B0403020202020204" pitchFamily="34" charset="0"/>
                <a:cs typeface="Arial"/>
              </a:rPr>
              <a:t> </a:t>
            </a:r>
            <a:r>
              <a:rPr sz="2000" spc="-10" dirty="0">
                <a:latin typeface="Helvetica Light" panose="020B0403020202020204" pitchFamily="34" charset="0"/>
                <a:cs typeface="Arial"/>
              </a:rPr>
              <a:t>presentation.</a:t>
            </a:r>
            <a:endParaRPr sz="2000" dirty="0">
              <a:latin typeface="Helvetica Light" panose="020B0403020202020204" pitchFamily="34" charset="0"/>
              <a:cs typeface="Arial"/>
            </a:endParaRPr>
          </a:p>
        </p:txBody>
      </p:sp>
      <p:sp>
        <p:nvSpPr>
          <p:cNvPr id="9" name="object 9"/>
          <p:cNvSpPr txBox="1"/>
          <p:nvPr/>
        </p:nvSpPr>
        <p:spPr>
          <a:xfrm>
            <a:off x="10196412" y="6504115"/>
            <a:ext cx="3550920" cy="1805939"/>
          </a:xfrm>
          <a:prstGeom prst="rect">
            <a:avLst/>
          </a:prstGeom>
        </p:spPr>
        <p:txBody>
          <a:bodyPr vert="horz" wrap="square" lIns="0" tIns="13970" rIns="0" bIns="0" rtlCol="0">
            <a:spAutoFit/>
          </a:bodyPr>
          <a:lstStyle/>
          <a:p>
            <a:pPr marL="15240">
              <a:lnSpc>
                <a:spcPct val="100000"/>
              </a:lnSpc>
              <a:spcBef>
                <a:spcPts val="110"/>
              </a:spcBef>
            </a:pPr>
            <a:r>
              <a:rPr sz="2000" b="1" spc="50" dirty="0">
                <a:latin typeface="Helvetica" pitchFamily="2" charset="0"/>
                <a:cs typeface="Arial"/>
              </a:rPr>
              <a:t>NOTIFY</a:t>
            </a:r>
            <a:endParaRPr sz="2000" b="1" dirty="0">
              <a:latin typeface="Helvetica" pitchFamily="2" charset="0"/>
              <a:cs typeface="Arial"/>
            </a:endParaRPr>
          </a:p>
          <a:p>
            <a:pPr marL="12700" marR="5080">
              <a:lnSpc>
                <a:spcPct val="100499"/>
              </a:lnSpc>
              <a:spcBef>
                <a:spcPts val="1650"/>
              </a:spcBef>
            </a:pPr>
            <a:r>
              <a:rPr sz="2000" dirty="0">
                <a:latin typeface="Helvetica Light" panose="020B0403020202020204" pitchFamily="34" charset="0"/>
                <a:cs typeface="Arial"/>
              </a:rPr>
              <a:t>Regularly</a:t>
            </a:r>
            <a:r>
              <a:rPr sz="2000" spc="100" dirty="0">
                <a:latin typeface="Helvetica Light" panose="020B0403020202020204" pitchFamily="34" charset="0"/>
                <a:cs typeface="Arial"/>
              </a:rPr>
              <a:t> </a:t>
            </a:r>
            <a:r>
              <a:rPr sz="2000" spc="114" dirty="0">
                <a:latin typeface="Helvetica Light" panose="020B0403020202020204" pitchFamily="34" charset="0"/>
                <a:cs typeface="Arial"/>
              </a:rPr>
              <a:t>notify</a:t>
            </a:r>
            <a:r>
              <a:rPr sz="2000" spc="100" dirty="0">
                <a:latin typeface="Helvetica Light" panose="020B0403020202020204" pitchFamily="34" charset="0"/>
                <a:cs typeface="Arial"/>
              </a:rPr>
              <a:t> </a:t>
            </a:r>
            <a:r>
              <a:rPr sz="2000" spc="50" dirty="0">
                <a:latin typeface="Helvetica Light" panose="020B0403020202020204" pitchFamily="34" charset="0"/>
                <a:cs typeface="Arial"/>
              </a:rPr>
              <a:t>customers </a:t>
            </a:r>
            <a:r>
              <a:rPr sz="2000" spc="70" dirty="0">
                <a:latin typeface="Helvetica Light" panose="020B0403020202020204" pitchFamily="34" charset="0"/>
                <a:cs typeface="Arial"/>
              </a:rPr>
              <a:t>about</a:t>
            </a:r>
            <a:r>
              <a:rPr sz="2000" spc="35" dirty="0">
                <a:latin typeface="Helvetica Light" panose="020B0403020202020204" pitchFamily="34" charset="0"/>
                <a:cs typeface="Arial"/>
              </a:rPr>
              <a:t> </a:t>
            </a:r>
            <a:r>
              <a:rPr sz="2000" spc="65" dirty="0">
                <a:latin typeface="Helvetica Light" panose="020B0403020202020204" pitchFamily="34" charset="0"/>
                <a:cs typeface="Arial"/>
              </a:rPr>
              <a:t>actions</a:t>
            </a:r>
            <a:r>
              <a:rPr sz="2000" spc="40" dirty="0">
                <a:latin typeface="Helvetica Light" panose="020B0403020202020204" pitchFamily="34" charset="0"/>
                <a:cs typeface="Arial"/>
              </a:rPr>
              <a:t> </a:t>
            </a:r>
            <a:r>
              <a:rPr sz="2000" spc="80" dirty="0">
                <a:latin typeface="Helvetica Light" panose="020B0403020202020204" pitchFamily="34" charset="0"/>
                <a:cs typeface="Arial"/>
              </a:rPr>
              <a:t>they</a:t>
            </a:r>
            <a:r>
              <a:rPr sz="2000" spc="40" dirty="0">
                <a:latin typeface="Helvetica Light" panose="020B0403020202020204" pitchFamily="34" charset="0"/>
                <a:cs typeface="Arial"/>
              </a:rPr>
              <a:t> </a:t>
            </a:r>
            <a:r>
              <a:rPr sz="2000" dirty="0">
                <a:latin typeface="Helvetica Light" panose="020B0403020202020204" pitchFamily="34" charset="0"/>
                <a:cs typeface="Arial"/>
              </a:rPr>
              <a:t>can</a:t>
            </a:r>
            <a:r>
              <a:rPr sz="2000" spc="40" dirty="0">
                <a:latin typeface="Helvetica Light" panose="020B0403020202020204" pitchFamily="34" charset="0"/>
                <a:cs typeface="Arial"/>
              </a:rPr>
              <a:t> </a:t>
            </a:r>
            <a:r>
              <a:rPr sz="2000" spc="45" dirty="0">
                <a:latin typeface="Helvetica Light" panose="020B0403020202020204" pitchFamily="34" charset="0"/>
                <a:cs typeface="Arial"/>
              </a:rPr>
              <a:t>take </a:t>
            </a:r>
            <a:r>
              <a:rPr sz="2000" spc="120" dirty="0">
                <a:latin typeface="Helvetica Light" panose="020B0403020202020204" pitchFamily="34" charset="0"/>
                <a:cs typeface="Arial"/>
              </a:rPr>
              <a:t>to</a:t>
            </a:r>
            <a:r>
              <a:rPr sz="2000" spc="60" dirty="0">
                <a:latin typeface="Helvetica Light" panose="020B0403020202020204" pitchFamily="34" charset="0"/>
                <a:cs typeface="Arial"/>
              </a:rPr>
              <a:t> </a:t>
            </a:r>
            <a:r>
              <a:rPr sz="2000" dirty="0">
                <a:latin typeface="Helvetica Light" panose="020B0403020202020204" pitchFamily="34" charset="0"/>
                <a:cs typeface="Arial"/>
              </a:rPr>
              <a:t>keep</a:t>
            </a:r>
            <a:r>
              <a:rPr sz="2000" spc="60" dirty="0">
                <a:latin typeface="Helvetica Light" panose="020B0403020202020204" pitchFamily="34" charset="0"/>
                <a:cs typeface="Arial"/>
              </a:rPr>
              <a:t> </a:t>
            </a:r>
            <a:r>
              <a:rPr sz="2000" spc="50" dirty="0">
                <a:latin typeface="Helvetica Light" panose="020B0403020202020204" pitchFamily="34" charset="0"/>
                <a:cs typeface="Arial"/>
              </a:rPr>
              <a:t>themselves</a:t>
            </a:r>
            <a:r>
              <a:rPr sz="2000" spc="65" dirty="0">
                <a:latin typeface="Helvetica Light" panose="020B0403020202020204" pitchFamily="34" charset="0"/>
                <a:cs typeface="Arial"/>
              </a:rPr>
              <a:t> </a:t>
            </a:r>
            <a:r>
              <a:rPr sz="2000" dirty="0">
                <a:latin typeface="Helvetica Light" panose="020B0403020202020204" pitchFamily="34" charset="0"/>
                <a:cs typeface="Arial"/>
              </a:rPr>
              <a:t>and</a:t>
            </a:r>
            <a:r>
              <a:rPr sz="2000" spc="55" dirty="0">
                <a:latin typeface="Helvetica Light" panose="020B0403020202020204" pitchFamily="34" charset="0"/>
                <a:cs typeface="Arial"/>
              </a:rPr>
              <a:t> </a:t>
            </a:r>
            <a:r>
              <a:rPr sz="2000" spc="70" dirty="0">
                <a:latin typeface="Helvetica Light" panose="020B0403020202020204" pitchFamily="34" charset="0"/>
                <a:cs typeface="Arial"/>
              </a:rPr>
              <a:t>their </a:t>
            </a:r>
            <a:r>
              <a:rPr sz="2000" spc="55" dirty="0">
                <a:latin typeface="Helvetica Light" panose="020B0403020202020204" pitchFamily="34" charset="0"/>
                <a:cs typeface="Arial"/>
              </a:rPr>
              <a:t>communities</a:t>
            </a:r>
            <a:r>
              <a:rPr sz="2000" spc="30" dirty="0">
                <a:latin typeface="Helvetica Light" panose="020B0403020202020204" pitchFamily="34" charset="0"/>
                <a:cs typeface="Arial"/>
              </a:rPr>
              <a:t> </a:t>
            </a:r>
            <a:r>
              <a:rPr sz="2000" spc="-20" dirty="0">
                <a:latin typeface="Helvetica Light" panose="020B0403020202020204" pitchFamily="34" charset="0"/>
                <a:cs typeface="Arial"/>
              </a:rPr>
              <a:t>safe.</a:t>
            </a:r>
            <a:endParaRPr sz="2000" dirty="0">
              <a:latin typeface="Helvetica Light" panose="020B0403020202020204" pitchFamily="34" charset="0"/>
              <a:cs typeface="Arial"/>
            </a:endParaRPr>
          </a:p>
        </p:txBody>
      </p:sp>
      <p:sp>
        <p:nvSpPr>
          <p:cNvPr id="10" name="object 10"/>
          <p:cNvSpPr txBox="1"/>
          <p:nvPr/>
        </p:nvSpPr>
        <p:spPr>
          <a:xfrm>
            <a:off x="14882133" y="6504115"/>
            <a:ext cx="3550920" cy="1177290"/>
          </a:xfrm>
          <a:prstGeom prst="rect">
            <a:avLst/>
          </a:prstGeom>
        </p:spPr>
        <p:txBody>
          <a:bodyPr vert="horz" wrap="square" lIns="0" tIns="13970" rIns="0" bIns="0" rtlCol="0">
            <a:spAutoFit/>
          </a:bodyPr>
          <a:lstStyle/>
          <a:p>
            <a:pPr marL="15240">
              <a:lnSpc>
                <a:spcPct val="100000"/>
              </a:lnSpc>
              <a:spcBef>
                <a:spcPts val="110"/>
              </a:spcBef>
            </a:pPr>
            <a:r>
              <a:rPr sz="2000" b="1" spc="-10" dirty="0">
                <a:latin typeface="Helvetica" pitchFamily="2" charset="0"/>
                <a:cs typeface="Arial"/>
              </a:rPr>
              <a:t>ADVISE</a:t>
            </a:r>
            <a:endParaRPr sz="2000" b="1" dirty="0">
              <a:latin typeface="Helvetica" pitchFamily="2" charset="0"/>
              <a:cs typeface="Arial"/>
            </a:endParaRPr>
          </a:p>
          <a:p>
            <a:pPr marL="12700" marR="5080">
              <a:lnSpc>
                <a:spcPct val="100499"/>
              </a:lnSpc>
              <a:spcBef>
                <a:spcPts val="1650"/>
              </a:spcBef>
            </a:pPr>
            <a:r>
              <a:rPr sz="2000" spc="70" dirty="0">
                <a:latin typeface="Helvetica Light" panose="020B0403020202020204" pitchFamily="34" charset="0"/>
                <a:cs typeface="Arial"/>
              </a:rPr>
              <a:t>Advise</a:t>
            </a:r>
            <a:r>
              <a:rPr sz="2000" spc="95" dirty="0">
                <a:latin typeface="Helvetica Light" panose="020B0403020202020204" pitchFamily="34" charset="0"/>
                <a:cs typeface="Arial"/>
              </a:rPr>
              <a:t> customers</a:t>
            </a:r>
            <a:r>
              <a:rPr sz="2000" spc="100" dirty="0">
                <a:latin typeface="Helvetica Light" panose="020B0403020202020204" pitchFamily="34" charset="0"/>
                <a:cs typeface="Arial"/>
              </a:rPr>
              <a:t> </a:t>
            </a:r>
            <a:r>
              <a:rPr sz="2000" spc="75" dirty="0">
                <a:latin typeface="Helvetica Light" panose="020B0403020202020204" pitchFamily="34" charset="0"/>
                <a:cs typeface="Arial"/>
              </a:rPr>
              <a:t>on</a:t>
            </a:r>
            <a:r>
              <a:rPr sz="2000" spc="90" dirty="0">
                <a:latin typeface="Helvetica Light" panose="020B0403020202020204" pitchFamily="34" charset="0"/>
                <a:cs typeface="Arial"/>
              </a:rPr>
              <a:t> </a:t>
            </a:r>
            <a:r>
              <a:rPr sz="2000" spc="105" dirty="0">
                <a:latin typeface="Helvetica Light" panose="020B0403020202020204" pitchFamily="34" charset="0"/>
                <a:cs typeface="Arial"/>
              </a:rPr>
              <a:t>what</a:t>
            </a:r>
            <a:r>
              <a:rPr sz="2000" spc="10" dirty="0">
                <a:latin typeface="Helvetica Light" panose="020B0403020202020204" pitchFamily="34" charset="0"/>
                <a:cs typeface="Arial"/>
              </a:rPr>
              <a:t> </a:t>
            </a:r>
            <a:r>
              <a:rPr sz="2000" spc="120" dirty="0">
                <a:latin typeface="Helvetica Light" panose="020B0403020202020204" pitchFamily="34" charset="0"/>
                <a:cs typeface="Arial"/>
              </a:rPr>
              <a:t>to</a:t>
            </a:r>
            <a:r>
              <a:rPr sz="2000" spc="10" dirty="0">
                <a:latin typeface="Helvetica Light" panose="020B0403020202020204" pitchFamily="34" charset="0"/>
                <a:cs typeface="Arial"/>
              </a:rPr>
              <a:t> </a:t>
            </a:r>
            <a:r>
              <a:rPr sz="2000" spc="35" dirty="0">
                <a:latin typeface="Helvetica Light" panose="020B0403020202020204" pitchFamily="34" charset="0"/>
                <a:cs typeface="Arial"/>
              </a:rPr>
              <a:t>do </a:t>
            </a:r>
            <a:r>
              <a:rPr sz="2000" spc="140" dirty="0">
                <a:latin typeface="Helvetica Light" panose="020B0403020202020204" pitchFamily="34" charset="0"/>
                <a:cs typeface="Arial"/>
              </a:rPr>
              <a:t>if</a:t>
            </a:r>
            <a:r>
              <a:rPr sz="2000" spc="-50" dirty="0">
                <a:latin typeface="Helvetica Light" panose="020B0403020202020204" pitchFamily="34" charset="0"/>
                <a:cs typeface="Arial"/>
              </a:rPr>
              <a:t> </a:t>
            </a:r>
            <a:r>
              <a:rPr sz="2000" spc="55" dirty="0">
                <a:latin typeface="Helvetica Light" panose="020B0403020202020204" pitchFamily="34" charset="0"/>
                <a:cs typeface="Arial"/>
              </a:rPr>
              <a:t>there’s</a:t>
            </a:r>
            <a:r>
              <a:rPr sz="2000" spc="-50" dirty="0">
                <a:latin typeface="Helvetica Light" panose="020B0403020202020204" pitchFamily="34" charset="0"/>
                <a:cs typeface="Arial"/>
              </a:rPr>
              <a:t> </a:t>
            </a:r>
            <a:r>
              <a:rPr sz="2000" dirty="0">
                <a:latin typeface="Helvetica Light" panose="020B0403020202020204" pitchFamily="34" charset="0"/>
                <a:cs typeface="Arial"/>
              </a:rPr>
              <a:t>a</a:t>
            </a:r>
            <a:r>
              <a:rPr sz="2000" spc="-50" dirty="0">
                <a:latin typeface="Helvetica Light" panose="020B0403020202020204" pitchFamily="34" charset="0"/>
                <a:cs typeface="Arial"/>
              </a:rPr>
              <a:t> </a:t>
            </a:r>
            <a:r>
              <a:rPr sz="2000" dirty="0">
                <a:latin typeface="Helvetica Light" panose="020B0403020202020204" pitchFamily="34" charset="0"/>
                <a:cs typeface="Arial"/>
              </a:rPr>
              <a:t>LP</a:t>
            </a:r>
            <a:r>
              <a:rPr sz="2000" spc="30" dirty="0">
                <a:latin typeface="Helvetica Light" panose="020B0403020202020204" pitchFamily="34" charset="0"/>
                <a:cs typeface="Arial"/>
              </a:rPr>
              <a:t> </a:t>
            </a:r>
            <a:r>
              <a:rPr sz="2000" dirty="0">
                <a:latin typeface="Helvetica Light" panose="020B0403020202020204" pitchFamily="34" charset="0"/>
                <a:cs typeface="Arial"/>
              </a:rPr>
              <a:t>Gas</a:t>
            </a:r>
            <a:r>
              <a:rPr sz="2000" spc="30" dirty="0">
                <a:latin typeface="Helvetica Light" panose="020B0403020202020204" pitchFamily="34" charset="0"/>
                <a:cs typeface="Arial"/>
              </a:rPr>
              <a:t> leak.</a:t>
            </a:r>
            <a:endParaRPr sz="2000" dirty="0">
              <a:latin typeface="Helvetica Light" panose="020B0403020202020204" pitchFamily="34" charset="0"/>
              <a:cs typeface="Arial"/>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EC42B114-78DD-995C-74D9-F8C3CFF97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2884" y="761080"/>
            <a:ext cx="2458042" cy="642074"/>
          </a:xfrm>
          <a:prstGeom prst="rect">
            <a:avLst/>
          </a:prstGeom>
        </p:spPr>
      </p:pic>
      <p:sp>
        <p:nvSpPr>
          <p:cNvPr id="29" name="object 2">
            <a:extLst>
              <a:ext uri="{FF2B5EF4-FFF2-40B4-BE49-F238E27FC236}">
                <a16:creationId xmlns:a16="http://schemas.microsoft.com/office/drawing/2014/main" id="{D3B971A3-C8E1-0583-2C90-B565A066B3A0}"/>
              </a:ext>
            </a:extLst>
          </p:cNvPr>
          <p:cNvSpPr txBox="1">
            <a:spLocks/>
          </p:cNvSpPr>
          <p:nvPr/>
        </p:nvSpPr>
        <p:spPr>
          <a:xfrm>
            <a:off x="829156" y="940146"/>
            <a:ext cx="4879493" cy="1981953"/>
          </a:xfrm>
          <a:prstGeom prst="rect">
            <a:avLst/>
          </a:prstGeom>
        </p:spPr>
        <p:txBody>
          <a:bodyPr vert="horz" wrap="square" lIns="0" tIns="12065" rIns="0" bIns="0" rtlCol="0">
            <a:spAutoFit/>
          </a:bodyPr>
          <a:lstStyle>
            <a:lvl1pPr>
              <a:defRPr>
                <a:latin typeface="+mj-lt"/>
                <a:ea typeface="+mj-ea"/>
                <a:cs typeface="+mj-cs"/>
              </a:defRPr>
            </a:lvl1pPr>
          </a:lstStyle>
          <a:p>
            <a:pPr marL="12700" marR="216535">
              <a:lnSpc>
                <a:spcPct val="100000"/>
              </a:lnSpc>
              <a:spcBef>
                <a:spcPts val="95"/>
              </a:spcBef>
            </a:pPr>
            <a:r>
              <a:rPr lang="en-AU" sz="3200" dirty="0">
                <a:latin typeface="Helvetica" pitchFamily="2" charset="0"/>
                <a:cs typeface="Arial"/>
              </a:rPr>
              <a:t>WHEN A FLOOD OR STORM OCCURS, YOUR FIRST PRIORITY IS TO </a:t>
            </a:r>
            <a:r>
              <a:rPr lang="en-AU" sz="3200" b="1" dirty="0">
                <a:latin typeface="Helvetica" pitchFamily="2" charset="0"/>
              </a:rPr>
              <a:t>STAY SAFE.</a:t>
            </a:r>
            <a:endParaRPr lang="en-AU" sz="3200" b="1" dirty="0">
              <a:latin typeface="Helvetica" pitchFamily="2" charset="0"/>
              <a:cs typeface="Arial"/>
            </a:endParaRPr>
          </a:p>
        </p:txBody>
      </p:sp>
      <p:pic>
        <p:nvPicPr>
          <p:cNvPr id="41" name="Picture 40" descr="A blue circle with a white outline on it&#10;&#10;Description automatically generated">
            <a:extLst>
              <a:ext uri="{FF2B5EF4-FFF2-40B4-BE49-F238E27FC236}">
                <a16:creationId xmlns:a16="http://schemas.microsoft.com/office/drawing/2014/main" id="{1A0418E9-C5B0-C880-7002-2C8FB9046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81" y="4191895"/>
            <a:ext cx="2312220" cy="2312220"/>
          </a:xfrm>
          <a:prstGeom prst="rect">
            <a:avLst/>
          </a:prstGeom>
        </p:spPr>
      </p:pic>
      <p:pic>
        <p:nvPicPr>
          <p:cNvPr id="42" name="Picture 41" descr="A blue circle with white dots&#10;&#10;Description automatically generated">
            <a:extLst>
              <a:ext uri="{FF2B5EF4-FFF2-40B4-BE49-F238E27FC236}">
                <a16:creationId xmlns:a16="http://schemas.microsoft.com/office/drawing/2014/main" id="{6D4D4C3F-04CC-5CB4-DE2A-8A13392BA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539" y="4059837"/>
            <a:ext cx="2312220" cy="2312220"/>
          </a:xfrm>
          <a:prstGeom prst="rect">
            <a:avLst/>
          </a:prstGeom>
        </p:spPr>
      </p:pic>
      <p:pic>
        <p:nvPicPr>
          <p:cNvPr id="44" name="Picture 43" descr="A blue circle with a white letter in it&#10;&#10;Description automatically generated">
            <a:extLst>
              <a:ext uri="{FF2B5EF4-FFF2-40B4-BE49-F238E27FC236}">
                <a16:creationId xmlns:a16="http://schemas.microsoft.com/office/drawing/2014/main" id="{5151AFC0-2A92-216E-A561-A8C5E24482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2778" y="4114698"/>
            <a:ext cx="2312220" cy="2312220"/>
          </a:xfrm>
          <a:prstGeom prst="rect">
            <a:avLst/>
          </a:prstGeom>
        </p:spPr>
      </p:pic>
      <p:pic>
        <p:nvPicPr>
          <p:cNvPr id="4" name="Picture 3" descr="A blue circle with white quote marks in it&#10;&#10;Description automatically generated">
            <a:extLst>
              <a:ext uri="{FF2B5EF4-FFF2-40B4-BE49-F238E27FC236}">
                <a16:creationId xmlns:a16="http://schemas.microsoft.com/office/drawing/2014/main" id="{E46A67FD-C95D-6758-BBD1-4D00C49374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66850" y="4100593"/>
            <a:ext cx="2286221" cy="2286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5510691" y="6504115"/>
            <a:ext cx="4152265" cy="1491615"/>
          </a:xfrm>
          <a:prstGeom prst="rect">
            <a:avLst/>
          </a:prstGeom>
        </p:spPr>
        <p:txBody>
          <a:bodyPr vert="horz" wrap="square" lIns="0" tIns="13970" rIns="0" bIns="0" rtlCol="0">
            <a:spAutoFit/>
          </a:bodyPr>
          <a:lstStyle/>
          <a:p>
            <a:pPr marL="15240" algn="just">
              <a:lnSpc>
                <a:spcPct val="100000"/>
              </a:lnSpc>
              <a:spcBef>
                <a:spcPts val="110"/>
              </a:spcBef>
            </a:pPr>
            <a:r>
              <a:rPr sz="2000" b="1" dirty="0">
                <a:latin typeface="Helvetica" pitchFamily="2" charset="0"/>
                <a:cs typeface="Arial"/>
              </a:rPr>
              <a:t>PREPARE</a:t>
            </a:r>
          </a:p>
          <a:p>
            <a:pPr marL="12700" marR="5080" algn="just">
              <a:lnSpc>
                <a:spcPct val="100499"/>
              </a:lnSpc>
              <a:spcBef>
                <a:spcPts val="1650"/>
              </a:spcBef>
            </a:pPr>
            <a:r>
              <a:rPr sz="2000" dirty="0">
                <a:latin typeface="Helvetica Light" panose="020B0403020202020204" pitchFamily="34" charset="0"/>
                <a:cs typeface="Arial"/>
              </a:rPr>
              <a:t>Ensure LP Gas fitters have ordered additional pigtails and regulators to prepare for the increased demand.</a:t>
            </a:r>
          </a:p>
        </p:txBody>
      </p:sp>
      <p:sp>
        <p:nvSpPr>
          <p:cNvPr id="11" name="object 11"/>
          <p:cNvSpPr txBox="1"/>
          <p:nvPr/>
        </p:nvSpPr>
        <p:spPr>
          <a:xfrm>
            <a:off x="14882133" y="6504115"/>
            <a:ext cx="3323317" cy="1493999"/>
          </a:xfrm>
          <a:prstGeom prst="rect">
            <a:avLst/>
          </a:prstGeom>
        </p:spPr>
        <p:txBody>
          <a:bodyPr vert="horz" wrap="square" lIns="0" tIns="13970" rIns="0" bIns="0" rtlCol="0">
            <a:spAutoFit/>
          </a:bodyPr>
          <a:lstStyle/>
          <a:p>
            <a:pPr marL="15240">
              <a:lnSpc>
                <a:spcPct val="100000"/>
              </a:lnSpc>
              <a:spcBef>
                <a:spcPts val="110"/>
              </a:spcBef>
            </a:pPr>
            <a:r>
              <a:rPr sz="2050" b="1" dirty="0">
                <a:latin typeface="Helvetica" pitchFamily="2" charset="0"/>
                <a:cs typeface="Arial"/>
              </a:rPr>
              <a:t>IMPLEMENT</a:t>
            </a:r>
          </a:p>
          <a:p>
            <a:pPr marL="12700" marR="5080">
              <a:lnSpc>
                <a:spcPct val="100499"/>
              </a:lnSpc>
              <a:spcBef>
                <a:spcPts val="1650"/>
              </a:spcBef>
            </a:pPr>
            <a:r>
              <a:rPr sz="2000" dirty="0">
                <a:latin typeface="Helvetica Light" panose="020B0403020202020204" pitchFamily="34" charset="0"/>
                <a:cs typeface="Arial"/>
              </a:rPr>
              <a:t>Implement the required emergency response.</a:t>
            </a:r>
          </a:p>
          <a:p>
            <a:pPr marL="12700">
              <a:lnSpc>
                <a:spcPct val="100000"/>
              </a:lnSpc>
              <a:spcBef>
                <a:spcPts val="15"/>
              </a:spcBef>
            </a:pPr>
            <a:r>
              <a:rPr sz="2000" dirty="0">
                <a:latin typeface="Helvetica Light" panose="020B0403020202020204" pitchFamily="34" charset="0"/>
                <a:cs typeface="Arial"/>
              </a:rPr>
              <a:t>If needed, </a:t>
            </a:r>
            <a:r>
              <a:rPr sz="2000" b="1" dirty="0">
                <a:latin typeface="Helvetica" pitchFamily="2" charset="0"/>
                <a:cs typeface="Arial"/>
              </a:rPr>
              <a:t>call 000.</a:t>
            </a:r>
          </a:p>
        </p:txBody>
      </p:sp>
      <p:pic>
        <p:nvPicPr>
          <p:cNvPr id="26" name="Picture 25">
            <a:extLst>
              <a:ext uri="{FF2B5EF4-FFF2-40B4-BE49-F238E27FC236}">
                <a16:creationId xmlns:a16="http://schemas.microsoft.com/office/drawing/2014/main" id="{8F49D64F-8125-DEFA-C8BD-AB24EA75FE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52884" y="778774"/>
            <a:ext cx="2445071" cy="638686"/>
          </a:xfrm>
          <a:prstGeom prst="rect">
            <a:avLst/>
          </a:prstGeom>
        </p:spPr>
      </p:pic>
      <p:sp>
        <p:nvSpPr>
          <p:cNvPr id="27" name="object 2">
            <a:extLst>
              <a:ext uri="{FF2B5EF4-FFF2-40B4-BE49-F238E27FC236}">
                <a16:creationId xmlns:a16="http://schemas.microsoft.com/office/drawing/2014/main" id="{ACD51147-F316-8937-CC89-3BC50C89CA8D}"/>
              </a:ext>
            </a:extLst>
          </p:cNvPr>
          <p:cNvSpPr txBox="1">
            <a:spLocks/>
          </p:cNvSpPr>
          <p:nvPr/>
        </p:nvSpPr>
        <p:spPr>
          <a:xfrm>
            <a:off x="829156" y="940146"/>
            <a:ext cx="5236941" cy="2966838"/>
          </a:xfrm>
          <a:prstGeom prst="rect">
            <a:avLst/>
          </a:prstGeom>
        </p:spPr>
        <p:txBody>
          <a:bodyPr vert="horz" wrap="square" lIns="0" tIns="12065" rIns="0" bIns="0" rtlCol="0">
            <a:spAutoFit/>
          </a:bodyPr>
          <a:lstStyle>
            <a:lvl1pPr>
              <a:defRPr>
                <a:latin typeface="+mj-lt"/>
                <a:ea typeface="+mj-ea"/>
                <a:cs typeface="+mj-cs"/>
              </a:defRPr>
            </a:lvl1pPr>
          </a:lstStyle>
          <a:p>
            <a:pPr marL="12700" marR="216535">
              <a:lnSpc>
                <a:spcPct val="100000"/>
              </a:lnSpc>
              <a:spcBef>
                <a:spcPts val="95"/>
              </a:spcBef>
            </a:pPr>
            <a:r>
              <a:rPr lang="en-AU" sz="3200" dirty="0">
                <a:latin typeface="Helvetica Light" panose="020B0403020202020204" pitchFamily="34" charset="0"/>
                <a:cs typeface="Arial"/>
              </a:rPr>
              <a:t>ONCE THE WORST OF THE FLOOD OR STORM HAS PASSED, YOU’LL NEED TO IMPLEMENT YOUR </a:t>
            </a:r>
            <a:r>
              <a:rPr lang="en-AU" sz="3200" b="1" dirty="0">
                <a:latin typeface="Helvetica" pitchFamily="2" charset="0"/>
                <a:cs typeface="Arial"/>
              </a:rPr>
              <a:t>RESPONSE PLAN.</a:t>
            </a:r>
            <a:br>
              <a:rPr lang="en-AU" sz="3200" dirty="0">
                <a:latin typeface="Helvetica Light" panose="020B0403020202020204" pitchFamily="34" charset="0"/>
                <a:cs typeface="Arial"/>
              </a:rPr>
            </a:br>
            <a:endParaRPr lang="en-AU" sz="3200" b="1" dirty="0">
              <a:latin typeface="Helvetica" pitchFamily="2" charset="0"/>
              <a:cs typeface="Arial"/>
            </a:endParaRPr>
          </a:p>
        </p:txBody>
      </p:sp>
      <p:sp>
        <p:nvSpPr>
          <p:cNvPr id="42" name="object 7">
            <a:extLst>
              <a:ext uri="{FF2B5EF4-FFF2-40B4-BE49-F238E27FC236}">
                <a16:creationId xmlns:a16="http://schemas.microsoft.com/office/drawing/2014/main" id="{2E374B99-BA74-F0B2-F855-72293FFB32DD}"/>
              </a:ext>
            </a:extLst>
          </p:cNvPr>
          <p:cNvSpPr txBox="1"/>
          <p:nvPr/>
        </p:nvSpPr>
        <p:spPr>
          <a:xfrm>
            <a:off x="824969" y="6504115"/>
            <a:ext cx="4007959" cy="211963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MONITOR</a:t>
            </a:r>
          </a:p>
          <a:p>
            <a:pPr marL="12700" marR="5080">
              <a:lnSpc>
                <a:spcPct val="100499"/>
              </a:lnSpc>
              <a:spcBef>
                <a:spcPts val="1650"/>
              </a:spcBef>
            </a:pPr>
            <a:r>
              <a:rPr sz="2000" dirty="0">
                <a:latin typeface="Helvetica Light" panose="020B0403020202020204" pitchFamily="34" charset="0"/>
                <a:cs typeface="Arial"/>
              </a:rPr>
              <a:t>Stay safe and don’t enter the flood zone. Monitor the situation and start preparing your post-flood recovery plan. Be prepared to adapt your response if needed.</a:t>
            </a:r>
          </a:p>
        </p:txBody>
      </p:sp>
      <p:sp>
        <p:nvSpPr>
          <p:cNvPr id="43" name="object 10">
            <a:extLst>
              <a:ext uri="{FF2B5EF4-FFF2-40B4-BE49-F238E27FC236}">
                <a16:creationId xmlns:a16="http://schemas.microsoft.com/office/drawing/2014/main" id="{0F40DEA5-A4E8-A359-05DF-2EBED5943E93}"/>
              </a:ext>
            </a:extLst>
          </p:cNvPr>
          <p:cNvSpPr txBox="1"/>
          <p:nvPr/>
        </p:nvSpPr>
        <p:spPr>
          <a:xfrm>
            <a:off x="10139841" y="6504115"/>
            <a:ext cx="4152265" cy="1155445"/>
          </a:xfrm>
          <a:prstGeom prst="rect">
            <a:avLst/>
          </a:prstGeom>
        </p:spPr>
        <p:txBody>
          <a:bodyPr vert="horz" wrap="square" lIns="0" tIns="13970" rIns="0" bIns="0" rtlCol="0">
            <a:spAutoFit/>
          </a:bodyPr>
          <a:lstStyle/>
          <a:p>
            <a:pPr marL="15240">
              <a:lnSpc>
                <a:spcPct val="100000"/>
              </a:lnSpc>
              <a:spcBef>
                <a:spcPts val="4920"/>
              </a:spcBef>
            </a:pPr>
            <a:r>
              <a:rPr lang="en-AU" sz="2000" b="1" dirty="0">
                <a:latin typeface="Helvetica" pitchFamily="2" charset="0"/>
                <a:cs typeface="Arial"/>
              </a:rPr>
              <a:t>UNDERSTAND</a:t>
            </a:r>
          </a:p>
          <a:p>
            <a:pPr marL="12700" marR="5080">
              <a:lnSpc>
                <a:spcPct val="100499"/>
              </a:lnSpc>
              <a:spcBef>
                <a:spcPts val="1650"/>
              </a:spcBef>
            </a:pPr>
            <a:r>
              <a:rPr lang="en-AU" sz="2000" dirty="0">
                <a:latin typeface="Helvetica Light" panose="020B0403020202020204" pitchFamily="34" charset="0"/>
                <a:cs typeface="Arial"/>
              </a:rPr>
              <a:t>Ensure that drivers understand and are prepared to follow.</a:t>
            </a:r>
          </a:p>
        </p:txBody>
      </p:sp>
      <p:pic>
        <p:nvPicPr>
          <p:cNvPr id="14" name="Picture 13" descr="A white arrows in a circle&#10;&#10;Description automatically generated">
            <a:extLst>
              <a:ext uri="{FF2B5EF4-FFF2-40B4-BE49-F238E27FC236}">
                <a16:creationId xmlns:a16="http://schemas.microsoft.com/office/drawing/2014/main" id="{A10F3D1E-3435-109A-0832-CF3C8F8FB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88" y="4300418"/>
            <a:ext cx="2312220" cy="2312220"/>
          </a:xfrm>
          <a:prstGeom prst="rect">
            <a:avLst/>
          </a:prstGeom>
        </p:spPr>
      </p:pic>
      <p:pic>
        <p:nvPicPr>
          <p:cNvPr id="15" name="Picture 14" descr="A blue circle with a black cross in it&#10;&#10;Description automatically generated">
            <a:extLst>
              <a:ext uri="{FF2B5EF4-FFF2-40B4-BE49-F238E27FC236}">
                <a16:creationId xmlns:a16="http://schemas.microsoft.com/office/drawing/2014/main" id="{6FFF0797-F6CF-833E-D0A2-03F8EDADB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0664" y="4300418"/>
            <a:ext cx="2312220" cy="2312220"/>
          </a:xfrm>
          <a:prstGeom prst="rect">
            <a:avLst/>
          </a:prstGeom>
        </p:spPr>
      </p:pic>
      <p:pic>
        <p:nvPicPr>
          <p:cNvPr id="16" name="Picture 15" descr="A white cable in a circle&#10;&#10;Description automatically generated">
            <a:extLst>
              <a:ext uri="{FF2B5EF4-FFF2-40B4-BE49-F238E27FC236}">
                <a16:creationId xmlns:a16="http://schemas.microsoft.com/office/drawing/2014/main" id="{E31929E8-C498-ADA6-05E0-29B83058A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2743" y="4300418"/>
            <a:ext cx="2312220" cy="2312220"/>
          </a:xfrm>
          <a:prstGeom prst="rect">
            <a:avLst/>
          </a:prstGeom>
        </p:spPr>
      </p:pic>
      <p:pic>
        <p:nvPicPr>
          <p:cNvPr id="17" name="Picture 16" descr="A white question mark in a blue circle&#10;&#10;Description automatically generated">
            <a:extLst>
              <a:ext uri="{FF2B5EF4-FFF2-40B4-BE49-F238E27FC236}">
                <a16:creationId xmlns:a16="http://schemas.microsoft.com/office/drawing/2014/main" id="{660DE32F-CBD4-E8D1-A701-A8F841478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1305" y="4300418"/>
            <a:ext cx="2312220" cy="2312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824969" y="7634970"/>
            <a:ext cx="3742690" cy="86360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TURN OFF</a:t>
            </a:r>
          </a:p>
          <a:p>
            <a:pPr marL="12700">
              <a:lnSpc>
                <a:spcPct val="100000"/>
              </a:lnSpc>
              <a:spcBef>
                <a:spcPts val="1660"/>
              </a:spcBef>
            </a:pPr>
            <a:r>
              <a:rPr sz="2000" dirty="0">
                <a:latin typeface="Helvetica Light" panose="020B0403020202020204" pitchFamily="34" charset="0"/>
                <a:cs typeface="Arial"/>
              </a:rPr>
              <a:t>Turn the gas off if safe to do so.</a:t>
            </a:r>
          </a:p>
        </p:txBody>
      </p:sp>
      <p:sp>
        <p:nvSpPr>
          <p:cNvPr id="22" name="object 22"/>
          <p:cNvSpPr txBox="1"/>
          <p:nvPr/>
        </p:nvSpPr>
        <p:spPr>
          <a:xfrm>
            <a:off x="5510691" y="7634970"/>
            <a:ext cx="3707765" cy="847668"/>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KEEP UPRIGHT</a:t>
            </a:r>
          </a:p>
          <a:p>
            <a:pPr marL="12700">
              <a:lnSpc>
                <a:spcPct val="100000"/>
              </a:lnSpc>
              <a:spcBef>
                <a:spcPts val="1660"/>
              </a:spcBef>
            </a:pPr>
            <a:r>
              <a:rPr sz="2000" dirty="0">
                <a:latin typeface="Helvetica Light" panose="020B0403020202020204" pitchFamily="34" charset="0"/>
                <a:cs typeface="Arial"/>
              </a:rPr>
              <a:t>Stand it upright if safe to do so.</a:t>
            </a:r>
          </a:p>
        </p:txBody>
      </p:sp>
      <p:sp>
        <p:nvSpPr>
          <p:cNvPr id="23" name="object 23"/>
          <p:cNvSpPr txBox="1"/>
          <p:nvPr/>
        </p:nvSpPr>
        <p:spPr>
          <a:xfrm>
            <a:off x="10196412" y="7634970"/>
            <a:ext cx="3646804" cy="117729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NO IGNITION</a:t>
            </a:r>
          </a:p>
          <a:p>
            <a:pPr marL="12700" marR="5080">
              <a:lnSpc>
                <a:spcPct val="100499"/>
              </a:lnSpc>
              <a:spcBef>
                <a:spcPts val="1650"/>
              </a:spcBef>
            </a:pPr>
            <a:r>
              <a:rPr sz="2000" dirty="0">
                <a:latin typeface="Helvetica Light" panose="020B0403020202020204" pitchFamily="34" charset="0"/>
                <a:cs typeface="Arial"/>
              </a:rPr>
              <a:t>Make sure there are no ignition sources in the area.</a:t>
            </a:r>
          </a:p>
        </p:txBody>
      </p:sp>
      <p:sp>
        <p:nvSpPr>
          <p:cNvPr id="24" name="object 24"/>
          <p:cNvSpPr txBox="1"/>
          <p:nvPr/>
        </p:nvSpPr>
        <p:spPr>
          <a:xfrm>
            <a:off x="14882133" y="7634970"/>
            <a:ext cx="4077335" cy="117729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KEEP CLEAR</a:t>
            </a:r>
          </a:p>
          <a:p>
            <a:pPr marL="12700" marR="5080">
              <a:lnSpc>
                <a:spcPct val="100499"/>
              </a:lnSpc>
              <a:spcBef>
                <a:spcPts val="1650"/>
              </a:spcBef>
            </a:pPr>
            <a:r>
              <a:rPr sz="2000" dirty="0">
                <a:latin typeface="Helvetica Light" panose="020B0403020202020204" pitchFamily="34" charset="0"/>
                <a:cs typeface="Arial"/>
              </a:rPr>
              <a:t>Keep clear and wait for emergency services to come.</a:t>
            </a:r>
          </a:p>
        </p:txBody>
      </p:sp>
      <p:sp>
        <p:nvSpPr>
          <p:cNvPr id="33" name="object 2">
            <a:extLst>
              <a:ext uri="{FF2B5EF4-FFF2-40B4-BE49-F238E27FC236}">
                <a16:creationId xmlns:a16="http://schemas.microsoft.com/office/drawing/2014/main" id="{B7140958-F5F7-46A4-56AA-83B968FCDC83}"/>
              </a:ext>
            </a:extLst>
          </p:cNvPr>
          <p:cNvSpPr txBox="1">
            <a:spLocks/>
          </p:cNvSpPr>
          <p:nvPr/>
        </p:nvSpPr>
        <p:spPr>
          <a:xfrm>
            <a:off x="829156" y="940146"/>
            <a:ext cx="5236941" cy="997068"/>
          </a:xfrm>
          <a:prstGeom prst="rect">
            <a:avLst/>
          </a:prstGeom>
        </p:spPr>
        <p:txBody>
          <a:bodyPr vert="horz" wrap="square" lIns="0" tIns="12065" rIns="0" bIns="0" rtlCol="0">
            <a:spAutoFit/>
          </a:bodyPr>
          <a:lstStyle>
            <a:lvl1pPr>
              <a:defRPr>
                <a:latin typeface="+mj-lt"/>
                <a:ea typeface="+mj-ea"/>
                <a:cs typeface="+mj-cs"/>
              </a:defRPr>
            </a:lvl1pPr>
          </a:lstStyle>
          <a:p>
            <a:pPr marL="12700" marR="216535">
              <a:lnSpc>
                <a:spcPct val="100000"/>
              </a:lnSpc>
              <a:spcBef>
                <a:spcPts val="95"/>
              </a:spcBef>
            </a:pPr>
            <a:r>
              <a:rPr lang="en-AU" sz="3200" b="1" spc="-120" dirty="0">
                <a:latin typeface="Helvetica" pitchFamily="2" charset="0"/>
              </a:rPr>
              <a:t>RECOVERING</a:t>
            </a:r>
            <a:r>
              <a:rPr lang="en-AU" sz="3200" b="1" spc="-110" dirty="0">
                <a:latin typeface="Helvetica" pitchFamily="2" charset="0"/>
              </a:rPr>
              <a:t> </a:t>
            </a:r>
            <a:r>
              <a:rPr lang="en-AU" sz="3200" b="1" spc="-70" dirty="0">
                <a:latin typeface="Helvetica" pitchFamily="2" charset="0"/>
              </a:rPr>
              <a:t>LP</a:t>
            </a:r>
            <a:r>
              <a:rPr lang="en-AU" sz="3200" b="1" spc="-105" dirty="0">
                <a:latin typeface="Helvetica" pitchFamily="2" charset="0"/>
              </a:rPr>
              <a:t> </a:t>
            </a:r>
            <a:r>
              <a:rPr lang="en-AU" sz="3200" b="1" spc="-135" dirty="0">
                <a:latin typeface="Helvetica" pitchFamily="2" charset="0"/>
              </a:rPr>
              <a:t>GAS </a:t>
            </a:r>
            <a:r>
              <a:rPr lang="en-AU" sz="3200" b="1" spc="-10" dirty="0">
                <a:latin typeface="Helvetica" pitchFamily="2" charset="0"/>
              </a:rPr>
              <a:t>CYLINDERS</a:t>
            </a:r>
            <a:endParaRPr lang="en-AU" sz="3200" b="1" dirty="0">
              <a:latin typeface="Helvetica" pitchFamily="2" charset="0"/>
              <a:cs typeface="Arial"/>
            </a:endParaRPr>
          </a:p>
        </p:txBody>
      </p:sp>
      <p:pic>
        <p:nvPicPr>
          <p:cNvPr id="36" name="Picture 35" descr="A yellow light in a circle&#10;&#10;Description automatically generated">
            <a:extLst>
              <a:ext uri="{FF2B5EF4-FFF2-40B4-BE49-F238E27FC236}">
                <a16:creationId xmlns:a16="http://schemas.microsoft.com/office/drawing/2014/main" id="{73F4096B-0A5F-5903-F168-3D04350FF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3817" y="5180411"/>
            <a:ext cx="2454559" cy="2454559"/>
          </a:xfrm>
          <a:prstGeom prst="rect">
            <a:avLst/>
          </a:prstGeom>
        </p:spPr>
      </p:pic>
      <p:pic>
        <p:nvPicPr>
          <p:cNvPr id="38" name="Picture 37" descr="A yellow flame with a white circle around it&#10;&#10;Description automatically generated">
            <a:extLst>
              <a:ext uri="{FF2B5EF4-FFF2-40B4-BE49-F238E27FC236}">
                <a16:creationId xmlns:a16="http://schemas.microsoft.com/office/drawing/2014/main" id="{FDBA225E-1D80-3E05-C017-9AE18E181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303" y="5180411"/>
            <a:ext cx="2454559" cy="2454559"/>
          </a:xfrm>
          <a:prstGeom prst="rect">
            <a:avLst/>
          </a:prstGeom>
        </p:spPr>
      </p:pic>
      <p:pic>
        <p:nvPicPr>
          <p:cNvPr id="42" name="Picture 41">
            <a:extLst>
              <a:ext uri="{FF2B5EF4-FFF2-40B4-BE49-F238E27FC236}">
                <a16:creationId xmlns:a16="http://schemas.microsoft.com/office/drawing/2014/main" id="{191EDD00-551D-EE4D-957B-3397BE576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73" y="5180411"/>
            <a:ext cx="2312220" cy="2312220"/>
          </a:xfrm>
          <a:prstGeom prst="rect">
            <a:avLst/>
          </a:prstGeom>
        </p:spPr>
      </p:pic>
      <p:pic>
        <p:nvPicPr>
          <p:cNvPr id="45" name="Picture 44" descr="A white and yellow graphic with a black background&#10;&#10;Description automatically generated">
            <a:extLst>
              <a:ext uri="{FF2B5EF4-FFF2-40B4-BE49-F238E27FC236}">
                <a16:creationId xmlns:a16="http://schemas.microsoft.com/office/drawing/2014/main" id="{EA6F164B-0953-24B2-05C2-A34E6C452A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2353" y="5213431"/>
            <a:ext cx="2312220" cy="2312220"/>
          </a:xfrm>
          <a:prstGeom prst="rect">
            <a:avLst/>
          </a:prstGeom>
        </p:spPr>
      </p:pic>
      <p:sp>
        <p:nvSpPr>
          <p:cNvPr id="47" name="object 18">
            <a:extLst>
              <a:ext uri="{FF2B5EF4-FFF2-40B4-BE49-F238E27FC236}">
                <a16:creationId xmlns:a16="http://schemas.microsoft.com/office/drawing/2014/main" id="{455A56E0-83FC-C74F-93C5-64BE14E69D21}"/>
              </a:ext>
            </a:extLst>
          </p:cNvPr>
          <p:cNvSpPr txBox="1"/>
          <p:nvPr/>
        </p:nvSpPr>
        <p:spPr>
          <a:xfrm>
            <a:off x="835552" y="2120619"/>
            <a:ext cx="5956300" cy="935513"/>
          </a:xfrm>
          <a:prstGeom prst="rect">
            <a:avLst/>
          </a:prstGeom>
        </p:spPr>
        <p:txBody>
          <a:bodyPr vert="horz" wrap="square" lIns="0" tIns="12065" rIns="0" bIns="0" rtlCol="0">
            <a:spAutoFit/>
          </a:bodyPr>
          <a:lstStyle/>
          <a:p>
            <a:pPr marL="12700" marR="5080">
              <a:lnSpc>
                <a:spcPct val="100499"/>
              </a:lnSpc>
              <a:spcBef>
                <a:spcPts val="95"/>
              </a:spcBef>
            </a:pPr>
            <a:r>
              <a:rPr lang="en-AU" sz="2000" b="1" dirty="0">
                <a:latin typeface="Helvetica" pitchFamily="2" charset="0"/>
                <a:cs typeface="Arial"/>
              </a:rPr>
              <a:t>IN THE AFTERMATH OF A FLOOD OR STORM, THERE ARE LIKELY TO BE A SIGNIFICANT NUMBER OF LOST CYLINDERS. </a:t>
            </a:r>
          </a:p>
        </p:txBody>
      </p:sp>
      <p:sp>
        <p:nvSpPr>
          <p:cNvPr id="48" name="object 30">
            <a:extLst>
              <a:ext uri="{FF2B5EF4-FFF2-40B4-BE49-F238E27FC236}">
                <a16:creationId xmlns:a16="http://schemas.microsoft.com/office/drawing/2014/main" id="{E9B2941E-6878-E983-CE35-09826D407D4B}"/>
              </a:ext>
            </a:extLst>
          </p:cNvPr>
          <p:cNvSpPr txBox="1"/>
          <p:nvPr/>
        </p:nvSpPr>
        <p:spPr>
          <a:xfrm>
            <a:off x="824969" y="3239537"/>
            <a:ext cx="5236941" cy="935513"/>
          </a:xfrm>
          <a:prstGeom prst="rect">
            <a:avLst/>
          </a:prstGeom>
        </p:spPr>
        <p:txBody>
          <a:bodyPr vert="horz" wrap="square" lIns="0" tIns="12065" rIns="0" bIns="0" rtlCol="0">
            <a:spAutoFit/>
          </a:bodyPr>
          <a:lstStyle/>
          <a:p>
            <a:pPr marL="12700" marR="5080">
              <a:lnSpc>
                <a:spcPct val="100499"/>
              </a:lnSpc>
              <a:spcBef>
                <a:spcPts val="95"/>
              </a:spcBef>
            </a:pPr>
            <a:r>
              <a:rPr lang="en-AU" sz="2000" dirty="0">
                <a:latin typeface="Helvetica Light" panose="020B0403020202020204" pitchFamily="34" charset="0"/>
                <a:cs typeface="Arial"/>
              </a:rPr>
              <a:t>When these are found, LP Gas fitters will need to assess them and implement the following process: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685" y="6726665"/>
            <a:ext cx="4974590" cy="847668"/>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EMERGENCY</a:t>
            </a:r>
          </a:p>
          <a:p>
            <a:pPr marL="12700">
              <a:lnSpc>
                <a:spcPct val="100000"/>
              </a:lnSpc>
              <a:spcBef>
                <a:spcPts val="1660"/>
              </a:spcBef>
            </a:pPr>
            <a:r>
              <a:rPr sz="2000" dirty="0">
                <a:latin typeface="Helvetica Light" panose="020B0403020202020204" pitchFamily="34" charset="0"/>
                <a:cs typeface="Arial"/>
              </a:rPr>
              <a:t>Call emergency services on 000 if needed.</a:t>
            </a:r>
          </a:p>
        </p:txBody>
      </p:sp>
      <p:sp>
        <p:nvSpPr>
          <p:cNvPr id="3" name="object 3"/>
          <p:cNvSpPr txBox="1"/>
          <p:nvPr/>
        </p:nvSpPr>
        <p:spPr>
          <a:xfrm>
            <a:off x="13320138" y="6726665"/>
            <a:ext cx="5113020" cy="1177290"/>
          </a:xfrm>
          <a:prstGeom prst="rect">
            <a:avLst/>
          </a:prstGeom>
        </p:spPr>
        <p:txBody>
          <a:bodyPr vert="horz" wrap="square" lIns="0" tIns="13970" rIns="0" bIns="0" rtlCol="0">
            <a:spAutoFit/>
          </a:bodyPr>
          <a:lstStyle/>
          <a:p>
            <a:pPr marL="15240">
              <a:lnSpc>
                <a:spcPct val="100000"/>
              </a:lnSpc>
              <a:spcBef>
                <a:spcPts val="110"/>
              </a:spcBef>
            </a:pPr>
            <a:r>
              <a:rPr sz="2000" b="1" dirty="0">
                <a:latin typeface="Helvetica" pitchFamily="2" charset="0"/>
                <a:cs typeface="Arial"/>
              </a:rPr>
              <a:t>INFORMATION</a:t>
            </a:r>
          </a:p>
          <a:p>
            <a:pPr marL="12700" marR="5080">
              <a:lnSpc>
                <a:spcPct val="100499"/>
              </a:lnSpc>
              <a:spcBef>
                <a:spcPts val="1650"/>
              </a:spcBef>
            </a:pPr>
            <a:r>
              <a:rPr sz="2000" dirty="0">
                <a:latin typeface="Helvetica Light" panose="020B0403020202020204" pitchFamily="34" charset="0"/>
                <a:cs typeface="Arial"/>
              </a:rPr>
              <a:t>Scan the QR code for additional information and community resources.</a:t>
            </a:r>
          </a:p>
        </p:txBody>
      </p:sp>
      <p:sp>
        <p:nvSpPr>
          <p:cNvPr id="20" name="object 2">
            <a:extLst>
              <a:ext uri="{FF2B5EF4-FFF2-40B4-BE49-F238E27FC236}">
                <a16:creationId xmlns:a16="http://schemas.microsoft.com/office/drawing/2014/main" id="{16BB8AEC-C995-C7DB-6E23-07B72E3CC87F}"/>
              </a:ext>
            </a:extLst>
          </p:cNvPr>
          <p:cNvSpPr txBox="1">
            <a:spLocks/>
          </p:cNvSpPr>
          <p:nvPr/>
        </p:nvSpPr>
        <p:spPr>
          <a:xfrm>
            <a:off x="829156" y="940146"/>
            <a:ext cx="5236941" cy="1009892"/>
          </a:xfrm>
          <a:prstGeom prst="rect">
            <a:avLst/>
          </a:prstGeom>
        </p:spPr>
        <p:txBody>
          <a:bodyPr vert="horz" wrap="square" lIns="0" tIns="12065" rIns="0" bIns="0" rtlCol="0">
            <a:spAutoFit/>
          </a:bodyPr>
          <a:lstStyle>
            <a:lvl1pPr>
              <a:defRPr>
                <a:latin typeface="+mj-lt"/>
                <a:ea typeface="+mj-ea"/>
                <a:cs typeface="+mj-cs"/>
              </a:defRPr>
            </a:lvl1pPr>
          </a:lstStyle>
          <a:p>
            <a:pPr marL="12700" marR="216535">
              <a:lnSpc>
                <a:spcPct val="100000"/>
              </a:lnSpc>
              <a:spcBef>
                <a:spcPts val="95"/>
              </a:spcBef>
            </a:pPr>
            <a:r>
              <a:rPr lang="en-AU" sz="3200" b="1" spc="-25" dirty="0">
                <a:latin typeface="Helvetica" pitchFamily="2" charset="0"/>
              </a:rPr>
              <a:t>KEY</a:t>
            </a:r>
          </a:p>
          <a:p>
            <a:pPr marL="12700" marR="216535">
              <a:lnSpc>
                <a:spcPct val="100000"/>
              </a:lnSpc>
              <a:spcBef>
                <a:spcPts val="95"/>
              </a:spcBef>
            </a:pPr>
            <a:r>
              <a:rPr lang="en-AU" sz="3200" b="1" spc="-65" dirty="0">
                <a:latin typeface="Helvetica" pitchFamily="2" charset="0"/>
              </a:rPr>
              <a:t>LEARNINGS</a:t>
            </a:r>
            <a:endParaRPr lang="en-AU" sz="3200" b="1" dirty="0">
              <a:latin typeface="Helvetica" pitchFamily="2" charset="0"/>
              <a:cs typeface="Arial"/>
            </a:endParaRPr>
          </a:p>
        </p:txBody>
      </p:sp>
      <p:sp>
        <p:nvSpPr>
          <p:cNvPr id="21" name="object 2">
            <a:extLst>
              <a:ext uri="{FF2B5EF4-FFF2-40B4-BE49-F238E27FC236}">
                <a16:creationId xmlns:a16="http://schemas.microsoft.com/office/drawing/2014/main" id="{F4E3F824-FC4A-E8F8-5ED6-56460401D49F}"/>
              </a:ext>
            </a:extLst>
          </p:cNvPr>
          <p:cNvSpPr txBox="1"/>
          <p:nvPr/>
        </p:nvSpPr>
        <p:spPr>
          <a:xfrm>
            <a:off x="942818" y="6726665"/>
            <a:ext cx="4974590" cy="1178528"/>
          </a:xfrm>
          <a:prstGeom prst="rect">
            <a:avLst/>
          </a:prstGeom>
        </p:spPr>
        <p:txBody>
          <a:bodyPr vert="horz" wrap="square" lIns="0" tIns="13970" rIns="0" bIns="0" rtlCol="0">
            <a:spAutoFit/>
          </a:bodyPr>
          <a:lstStyle/>
          <a:p>
            <a:pPr marL="15240">
              <a:lnSpc>
                <a:spcPct val="100000"/>
              </a:lnSpc>
              <a:spcBef>
                <a:spcPts val="6000"/>
              </a:spcBef>
            </a:pPr>
            <a:r>
              <a:rPr lang="en-AU" sz="2000" b="1" dirty="0">
                <a:latin typeface="Helvetica" pitchFamily="2" charset="0"/>
                <a:cs typeface="Arial"/>
              </a:rPr>
              <a:t>STAY SAFE</a:t>
            </a:r>
          </a:p>
          <a:p>
            <a:pPr marL="12700" marR="5080">
              <a:lnSpc>
                <a:spcPct val="100499"/>
              </a:lnSpc>
              <a:spcBef>
                <a:spcPts val="1650"/>
              </a:spcBef>
            </a:pPr>
            <a:r>
              <a:rPr lang="en-AU" sz="2000" dirty="0">
                <a:latin typeface="Helvetica Light" panose="020B0403020202020204" pitchFamily="34" charset="0"/>
                <a:cs typeface="Arial"/>
              </a:rPr>
              <a:t>Your personal safety is the most important thing. Never put yourself at risk.</a:t>
            </a:r>
          </a:p>
        </p:txBody>
      </p:sp>
      <p:pic>
        <p:nvPicPr>
          <p:cNvPr id="23" name="Picture 22" descr="A yellow light in a circle&#10;&#10;Description automatically generated">
            <a:extLst>
              <a:ext uri="{FF2B5EF4-FFF2-40B4-BE49-F238E27FC236}">
                <a16:creationId xmlns:a16="http://schemas.microsoft.com/office/drawing/2014/main" id="{DB97EE8D-7AE9-2527-B8C5-ADA0603E0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437" y="4232070"/>
            <a:ext cx="2454559" cy="2454559"/>
          </a:xfrm>
          <a:prstGeom prst="rect">
            <a:avLst/>
          </a:prstGeom>
        </p:spPr>
      </p:pic>
      <p:pic>
        <p:nvPicPr>
          <p:cNvPr id="28" name="Picture 27" descr="A yellow exclamation mark on a black background&#10;&#10;Description automatically generated">
            <a:extLst>
              <a:ext uri="{FF2B5EF4-FFF2-40B4-BE49-F238E27FC236}">
                <a16:creationId xmlns:a16="http://schemas.microsoft.com/office/drawing/2014/main" id="{C20C27E8-DF70-2A8C-FAF5-B46EB0FEB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84" y="4232070"/>
            <a:ext cx="2541316" cy="2541316"/>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C660DD91-7462-35B5-70FE-004D22F9E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2761" y="3905416"/>
            <a:ext cx="3107866" cy="3107866"/>
          </a:xfrm>
          <a:prstGeom prst="rect">
            <a:avLst/>
          </a:prstGeom>
        </p:spPr>
      </p:pic>
      <p:pic>
        <p:nvPicPr>
          <p:cNvPr id="31" name="Picture 30" descr="A qr code on a black background&#10;&#10;Description automatically generated">
            <a:extLst>
              <a:ext uri="{FF2B5EF4-FFF2-40B4-BE49-F238E27FC236}">
                <a16:creationId xmlns:a16="http://schemas.microsoft.com/office/drawing/2014/main" id="{C8717F3E-7464-DC02-1F94-45607F544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9650" y="4890559"/>
            <a:ext cx="998432" cy="9984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50DDF30CCDF046A737BB64A8D1E672" ma:contentTypeVersion="14" ma:contentTypeDescription="Create a new document." ma:contentTypeScope="" ma:versionID="9b6355bace9fa72b86202235252378e3">
  <xsd:schema xmlns:xsd="http://www.w3.org/2001/XMLSchema" xmlns:xs="http://www.w3.org/2001/XMLSchema" xmlns:p="http://schemas.microsoft.com/office/2006/metadata/properties" xmlns:ns2="9302ff82-a8bb-4d55-a8f0-f908c2bf5ff7" xmlns:ns3="97579d13-82ca-4c73-8ca2-4d170a22ffc0" targetNamespace="http://schemas.microsoft.com/office/2006/metadata/properties" ma:root="true" ma:fieldsID="6718fce4c675f97d52e2231153c4d500" ns2:_="" ns3:_="">
    <xsd:import namespace="9302ff82-a8bb-4d55-a8f0-f908c2bf5ff7"/>
    <xsd:import namespace="97579d13-82ca-4c73-8ca2-4d170a22ff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2ff82-a8bb-4d55-a8f0-f908c2bf5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cd9c4-1b09-4a98-8267-0559823209c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579d13-82ca-4c73-8ca2-4d170a22ff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9453afe-91fb-43e7-8bc9-2778279aa02d}" ma:internalName="TaxCatchAll" ma:showField="CatchAllData" ma:web="97579d13-82ca-4c73-8ca2-4d170a22f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02ff82-a8bb-4d55-a8f0-f908c2bf5ff7">
      <Terms xmlns="http://schemas.microsoft.com/office/infopath/2007/PartnerControls"/>
    </lcf76f155ced4ddcb4097134ff3c332f>
    <TaxCatchAll xmlns="97579d13-82ca-4c73-8ca2-4d170a22ffc0" xsi:nil="true"/>
  </documentManagement>
</p:properties>
</file>

<file path=customXml/itemProps1.xml><?xml version="1.0" encoding="utf-8"?>
<ds:datastoreItem xmlns:ds="http://schemas.openxmlformats.org/officeDocument/2006/customXml" ds:itemID="{7A417AE1-3901-4C12-890F-D9DF291056AE}"/>
</file>

<file path=customXml/itemProps2.xml><?xml version="1.0" encoding="utf-8"?>
<ds:datastoreItem xmlns:ds="http://schemas.openxmlformats.org/officeDocument/2006/customXml" ds:itemID="{CEB62021-03D6-44BD-B87D-F067160D94E5}"/>
</file>

<file path=customXml/itemProps3.xml><?xml version="1.0" encoding="utf-8"?>
<ds:datastoreItem xmlns:ds="http://schemas.openxmlformats.org/officeDocument/2006/customXml" ds:itemID="{09A4F485-9219-4319-9F55-470A3DA0492E}"/>
</file>

<file path=docProps/app.xml><?xml version="1.0" encoding="utf-8"?>
<Properties xmlns="http://schemas.openxmlformats.org/officeDocument/2006/extended-properties" xmlns:vt="http://schemas.openxmlformats.org/officeDocument/2006/docPropsVTypes">
  <Template/>
  <TotalTime>219</TotalTime>
  <Words>1639</Words>
  <Application>Microsoft Macintosh PowerPoint</Application>
  <PresentationFormat>Custom</PresentationFormat>
  <Paragraphs>153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Helvetica</vt:lpstr>
      <vt:lpstr>Helvetica Light</vt:lpstr>
      <vt:lpstr>Helvetica Light Oblique</vt:lpstr>
      <vt:lpstr>Inter</vt:lpstr>
      <vt:lpstr>Office Theme</vt:lpstr>
      <vt:lpstr>LP GAS SAFETY</vt:lpstr>
      <vt:lpstr>FLOODS ARE THE MOST COMMON NATURAL DISASTER IN AUSTRALIA.</vt:lpstr>
      <vt:lpstr>THERE ARE 3 PHASES OF LP GAS SAFETY WHEN IT COMES TO FLOODS OR STORM EVENTS.</vt:lpstr>
      <vt:lpstr>GENERAL</vt:lpstr>
      <vt:lpstr>IMMINENT</vt:lpstr>
      <vt:lpstr>PowerPoint Presentation</vt:lpstr>
      <vt:lpstr>PowerPoint Presentation</vt:lpstr>
      <vt:lpstr>PowerPoint Presentation</vt:lpstr>
      <vt:lpstr>PowerPoint Presentation</vt:lpstr>
      <vt:lpstr>STAY LP GAS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 GAS SAFETY</dc:title>
  <cp:lastModifiedBy>David Lydiard</cp:lastModifiedBy>
  <cp:revision>26</cp:revision>
  <dcterms:created xsi:type="dcterms:W3CDTF">2024-02-06T05:59:19Z</dcterms:created>
  <dcterms:modified xsi:type="dcterms:W3CDTF">2024-04-02T01:47:18Z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19.2 (Macintosh)</vt:lpwstr>
  </property>
  <property fmtid="{D5CDD505-2E9C-101B-9397-08002B2CF9AE}" pid="4" name="LastSaved">
    <vt:filetime>2024-02-06T00:00:00Z</vt:filetime>
  </property>
  <property fmtid="{D5CDD505-2E9C-101B-9397-08002B2CF9AE}" pid="5" name="Producer">
    <vt:lpwstr>Adobe PDF Library 17.0</vt:lpwstr>
  </property>
  <property fmtid="{D5CDD505-2E9C-101B-9397-08002B2CF9AE}" pid="6" name="ContentTypeId">
    <vt:lpwstr>0x010100C650DDF30CCDF046A737BB64A8D1E672</vt:lpwstr>
  </property>
</Properties>
</file>